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2"/>
  </p:notesMasterIdLst>
  <p:sldIdLst>
    <p:sldId id="406" r:id="rId2"/>
    <p:sldId id="256" r:id="rId3"/>
    <p:sldId id="257" r:id="rId4"/>
    <p:sldId id="347" r:id="rId5"/>
    <p:sldId id="370" r:id="rId6"/>
    <p:sldId id="367" r:id="rId7"/>
    <p:sldId id="414" r:id="rId8"/>
    <p:sldId id="408" r:id="rId9"/>
    <p:sldId id="368" r:id="rId10"/>
    <p:sldId id="455" r:id="rId11"/>
    <p:sldId id="413" r:id="rId12"/>
    <p:sldId id="456" r:id="rId13"/>
    <p:sldId id="454" r:id="rId14"/>
    <p:sldId id="457" r:id="rId15"/>
    <p:sldId id="418" r:id="rId16"/>
    <p:sldId id="442" r:id="rId17"/>
    <p:sldId id="458" r:id="rId18"/>
    <p:sldId id="459" r:id="rId19"/>
    <p:sldId id="464" r:id="rId20"/>
    <p:sldId id="460" r:id="rId21"/>
    <p:sldId id="461" r:id="rId22"/>
    <p:sldId id="465" r:id="rId23"/>
    <p:sldId id="462" r:id="rId24"/>
    <p:sldId id="463" r:id="rId25"/>
    <p:sldId id="441" r:id="rId26"/>
    <p:sldId id="444" r:id="rId27"/>
    <p:sldId id="369" r:id="rId28"/>
    <p:sldId id="393" r:id="rId29"/>
    <p:sldId id="466" r:id="rId30"/>
    <p:sldId id="450" r:id="rId31"/>
    <p:sldId id="443" r:id="rId32"/>
    <p:sldId id="467" r:id="rId33"/>
    <p:sldId id="399" r:id="rId34"/>
    <p:sldId id="400" r:id="rId35"/>
    <p:sldId id="469" r:id="rId36"/>
    <p:sldId id="449" r:id="rId37"/>
    <p:sldId id="471" r:id="rId38"/>
    <p:sldId id="470" r:id="rId39"/>
    <p:sldId id="382" r:id="rId40"/>
    <p:sldId id="373" r:id="rId41"/>
    <p:sldId id="415" r:id="rId42"/>
    <p:sldId id="376" r:id="rId43"/>
    <p:sldId id="446" r:id="rId44"/>
    <p:sldId id="448" r:id="rId45"/>
    <p:sldId id="472" r:id="rId46"/>
    <p:sldId id="473" r:id="rId47"/>
    <p:sldId id="474" r:id="rId48"/>
    <p:sldId id="475" r:id="rId49"/>
    <p:sldId id="476" r:id="rId50"/>
    <p:sldId id="477" r:id="rId51"/>
    <p:sldId id="478" r:id="rId52"/>
    <p:sldId id="421" r:id="rId53"/>
    <p:sldId id="479" r:id="rId54"/>
    <p:sldId id="480" r:id="rId55"/>
    <p:sldId id="371" r:id="rId56"/>
    <p:sldId id="481" r:id="rId57"/>
    <p:sldId id="482" r:id="rId58"/>
    <p:sldId id="483" r:id="rId59"/>
    <p:sldId id="405" r:id="rId60"/>
    <p:sldId id="484" r:id="rId61"/>
  </p:sldIdLst>
  <p:sldSz cx="12192000" cy="6858000"/>
  <p:notesSz cx="6858000" cy="9144000"/>
  <p:embeddedFontLst>
    <p:embeddedFont>
      <p:font typeface="Arial Black" panose="020B0A04020102020204" pitchFamily="34" charset="0"/>
      <p:bold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h5QiVL6wHBwzw8aNvGRnAcqZf7r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Fernando  Ibáñez Cárdenas" initials="LFIC" lastIdx="1" clrIdx="0">
    <p:extLst>
      <p:ext uri="{19B8F6BF-5375-455C-9EA6-DF929625EA0E}">
        <p15:presenceInfo xmlns:p15="http://schemas.microsoft.com/office/powerpoint/2012/main" userId="Luis Fernando  Ibáñez Cárden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5700FE"/>
    <a:srgbClr val="EFFF14"/>
    <a:srgbClr val="FC9739"/>
    <a:srgbClr val="2F528F"/>
    <a:srgbClr val="007DCC"/>
    <a:srgbClr val="0C3771"/>
    <a:srgbClr val="FF0A00"/>
    <a:srgbClr val="FFBC00"/>
    <a:srgbClr val="D7D9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8B90C5-79CD-42E6-BF4C-61324DA544DB}">
  <a:tblStyle styleId="{9A8B90C5-79CD-42E6-BF4C-61324DA544D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4660"/>
  </p:normalViewPr>
  <p:slideViewPr>
    <p:cSldViewPr snapToGrid="0">
      <p:cViewPr varScale="1">
        <p:scale>
          <a:sx n="68" d="100"/>
          <a:sy n="68" d="100"/>
        </p:scale>
        <p:origin x="76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9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9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93" Type="http://customschemas.google.com/relationships/presentationmetadata" Target="meta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62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85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968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257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4861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644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3562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9325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2256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52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9361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8444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553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641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411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4402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0684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158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7369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78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0459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7872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2500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1495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0869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3757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6377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1003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47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9044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3991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4377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9632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8867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9378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590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2610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2508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3107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776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5385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849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682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669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669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7978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56842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5948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0005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7254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1057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04847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71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08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9910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70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054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7"/>
        <p:cNvGrpSpPr/>
        <p:nvPr/>
      </p:nvGrpSpPr>
      <p:grpSpPr>
        <a:xfrm>
          <a:off x="0" y="0"/>
          <a:ext cx="0" cy="0"/>
          <a:chOff x="0" y="0"/>
          <a:chExt cx="0" cy="0"/>
        </a:xfrm>
      </p:grpSpPr>
      <p:sp>
        <p:nvSpPr>
          <p:cNvPr id="18" name="Google Shape;1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4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5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ordwall.net/es/resource/1397079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myfreebingocards.com/bingo-card-generator/free/xrcxbw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ordwall.net/es/resource/4124769"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s://wordwall.net/es/resource/29995162"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5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4.jpg"/></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superteachertools.us/millionaire/millionaire.php?gamefile=29225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A327BA4-8DAD-4450-A65E-A80DAE1EB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9327" cy="6858000"/>
          </a:xfrm>
          <a:prstGeom prst="rect">
            <a:avLst/>
          </a:prstGeom>
        </p:spPr>
      </p:pic>
      <p:sp>
        <p:nvSpPr>
          <p:cNvPr id="3" name="CuadroTexto 2">
            <a:extLst>
              <a:ext uri="{FF2B5EF4-FFF2-40B4-BE49-F238E27FC236}">
                <a16:creationId xmlns:a16="http://schemas.microsoft.com/office/drawing/2014/main" id="{EA8400ED-80B3-42F3-AE50-3E01AFEFABFC}"/>
              </a:ext>
            </a:extLst>
          </p:cNvPr>
          <p:cNvSpPr txBox="1"/>
          <p:nvPr/>
        </p:nvSpPr>
        <p:spPr>
          <a:xfrm>
            <a:off x="3685308" y="501134"/>
            <a:ext cx="6096000" cy="769441"/>
          </a:xfrm>
          <a:prstGeom prst="rect">
            <a:avLst/>
          </a:prstGeom>
          <a:noFill/>
        </p:spPr>
        <p:txBody>
          <a:bodyPr wrap="square">
            <a:spAutoFit/>
          </a:bodyPr>
          <a:lstStyle/>
          <a:p>
            <a:r>
              <a:rPr lang="es-CO" sz="4400" b="1" dirty="0">
                <a:solidFill>
                  <a:schemeClr val="bg1"/>
                </a:solidFill>
                <a:latin typeface="Arial Black" panose="020B0604020202020204" pitchFamily="34" charset="0"/>
              </a:rPr>
              <a:t>WELCOME UNIT 1</a:t>
            </a:r>
            <a:endParaRPr lang="es-CO" sz="2000" dirty="0">
              <a:solidFill>
                <a:schemeClr val="bg1"/>
              </a:solidFill>
            </a:endParaRPr>
          </a:p>
        </p:txBody>
      </p:sp>
    </p:spTree>
    <p:extLst>
      <p:ext uri="{BB962C8B-B14F-4D97-AF65-F5344CB8AC3E}">
        <p14:creationId xmlns:p14="http://schemas.microsoft.com/office/powerpoint/2010/main" val="6912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000" dirty="0">
                <a:solidFill>
                  <a:srgbClr val="5700FE"/>
                </a:solidFill>
                <a:latin typeface="Arial Black" panose="020B0A04020102020204" pitchFamily="34" charset="0"/>
                <a:ea typeface="Calibri"/>
                <a:cs typeface="Calibri"/>
                <a:sym typeface="Calibri"/>
              </a:rPr>
              <a:t>PRESENT SIMPLE</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05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51833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sp>
        <p:nvSpPr>
          <p:cNvPr id="8" name="Google Shape;85;p1">
            <a:extLst>
              <a:ext uri="{FF2B5EF4-FFF2-40B4-BE49-F238E27FC236}">
                <a16:creationId xmlns:a16="http://schemas.microsoft.com/office/drawing/2014/main" id="{5DBB73C7-26D6-4BCE-A854-C49DD8DB3C09}"/>
              </a:ext>
            </a:extLst>
          </p:cNvPr>
          <p:cNvSpPr txBox="1">
            <a:spLocks/>
          </p:cNvSpPr>
          <p:nvPr/>
        </p:nvSpPr>
        <p:spPr>
          <a:xfrm>
            <a:off x="3847570" y="5460967"/>
            <a:ext cx="4405373"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5700FE"/>
                </a:solidFill>
                <a:latin typeface="Calibri Light" panose="020F0302020204030204" pitchFamily="34" charset="0"/>
                <a:cs typeface="Calibri Light" panose="020F0302020204030204" pitchFamily="34" charset="0"/>
              </a:rPr>
              <a:t>She</a:t>
            </a:r>
            <a:r>
              <a:rPr lang="en-US" sz="2800" b="1" dirty="0">
                <a:solidFill>
                  <a:schemeClr val="tx1"/>
                </a:solidFill>
                <a:latin typeface="Calibri Light" panose="020F0302020204030204" pitchFamily="34" charset="0"/>
                <a:cs typeface="Calibri Light" panose="020F0302020204030204" pitchFamily="34" charset="0"/>
              </a:rPr>
              <a:t> understand</a:t>
            </a:r>
            <a:r>
              <a:rPr lang="en-US" sz="2800" b="1" dirty="0">
                <a:solidFill>
                  <a:srgbClr val="FF0066"/>
                </a:solidFill>
                <a:latin typeface="Calibri Light" panose="020F0302020204030204" pitchFamily="34" charset="0"/>
                <a:cs typeface="Calibri Light" panose="020F0302020204030204" pitchFamily="34" charset="0"/>
              </a:rPr>
              <a:t>s</a:t>
            </a:r>
            <a:r>
              <a:rPr lang="en-US" sz="2800" b="1" dirty="0">
                <a:solidFill>
                  <a:schemeClr val="tx1"/>
                </a:solidFill>
                <a:latin typeface="Calibri Light" panose="020F0302020204030204" pitchFamily="34" charset="0"/>
                <a:cs typeface="Calibri Light" panose="020F0302020204030204" pitchFamily="34" charset="0"/>
              </a:rPr>
              <a:t> English.</a:t>
            </a:r>
          </a:p>
        </p:txBody>
      </p:sp>
      <p:sp>
        <p:nvSpPr>
          <p:cNvPr id="9" name="Google Shape;85;p1">
            <a:extLst>
              <a:ext uri="{FF2B5EF4-FFF2-40B4-BE49-F238E27FC236}">
                <a16:creationId xmlns:a16="http://schemas.microsoft.com/office/drawing/2014/main" id="{4B503ED0-ED52-4082-8094-BAB139D431F1}"/>
              </a:ext>
            </a:extLst>
          </p:cNvPr>
          <p:cNvSpPr txBox="1">
            <a:spLocks/>
          </p:cNvSpPr>
          <p:nvPr/>
        </p:nvSpPr>
        <p:spPr>
          <a:xfrm>
            <a:off x="-162323" y="5460967"/>
            <a:ext cx="4405373"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I work as a programmer. </a:t>
            </a:r>
          </a:p>
        </p:txBody>
      </p:sp>
      <p:sp>
        <p:nvSpPr>
          <p:cNvPr id="10" name="Google Shape;85;p1">
            <a:extLst>
              <a:ext uri="{FF2B5EF4-FFF2-40B4-BE49-F238E27FC236}">
                <a16:creationId xmlns:a16="http://schemas.microsoft.com/office/drawing/2014/main" id="{CA4E7F6E-E1C5-4206-AAE3-86EB974E3EC7}"/>
              </a:ext>
            </a:extLst>
          </p:cNvPr>
          <p:cNvSpPr txBox="1">
            <a:spLocks/>
          </p:cNvSpPr>
          <p:nvPr/>
        </p:nvSpPr>
        <p:spPr>
          <a:xfrm>
            <a:off x="7857462" y="5460968"/>
            <a:ext cx="4405373"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We study in </a:t>
            </a:r>
            <a:r>
              <a:rPr lang="en-US" sz="2800" b="1" dirty="0" err="1">
                <a:solidFill>
                  <a:schemeClr val="tx1"/>
                </a:solidFill>
                <a:latin typeface="Calibri Light" panose="020F0302020204030204" pitchFamily="34" charset="0"/>
                <a:cs typeface="Calibri Light" panose="020F0302020204030204" pitchFamily="34" charset="0"/>
              </a:rPr>
              <a:t>Misión</a:t>
            </a:r>
            <a:r>
              <a:rPr lang="en-US" sz="2800" b="1" dirty="0">
                <a:solidFill>
                  <a:schemeClr val="tx1"/>
                </a:solidFill>
                <a:latin typeface="Calibri Light" panose="020F0302020204030204" pitchFamily="34" charset="0"/>
                <a:cs typeface="Calibri Light" panose="020F0302020204030204" pitchFamily="34" charset="0"/>
              </a:rPr>
              <a:t> TIC.</a:t>
            </a:r>
          </a:p>
        </p:txBody>
      </p:sp>
      <p:pic>
        <p:nvPicPr>
          <p:cNvPr id="4" name="Imagen 3" descr="Imagen que contiene Interfaz de usuario gráfica&#10;&#10;Descripción generada automáticamente">
            <a:extLst>
              <a:ext uri="{FF2B5EF4-FFF2-40B4-BE49-F238E27FC236}">
                <a16:creationId xmlns:a16="http://schemas.microsoft.com/office/drawing/2014/main" id="{A072823D-EB81-44FF-A57E-DF3A8BAFD63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2323" y="2257464"/>
            <a:ext cx="4547045" cy="3082201"/>
          </a:xfrm>
          <a:prstGeom prst="rect">
            <a:avLst/>
          </a:prstGeom>
        </p:spPr>
      </p:pic>
      <p:pic>
        <p:nvPicPr>
          <p:cNvPr id="7" name="Imagen 6" descr="Una caricatura de un hombre&#10;&#10;Descripción generada automáticamente con confianza media">
            <a:extLst>
              <a:ext uri="{FF2B5EF4-FFF2-40B4-BE49-F238E27FC236}">
                <a16:creationId xmlns:a16="http://schemas.microsoft.com/office/drawing/2014/main" id="{03FE9133-8968-40A3-AC12-AD1704DB69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98550" y="2156075"/>
            <a:ext cx="4405373" cy="3335087"/>
          </a:xfrm>
          <a:prstGeom prst="rect">
            <a:avLst/>
          </a:prstGeom>
        </p:spPr>
      </p:pic>
      <p:pic>
        <p:nvPicPr>
          <p:cNvPr id="13" name="Imagen 12" descr="Interfaz de usuario gráfica, Aplicación, Teams&#10;&#10;Descripción generada automáticamente">
            <a:extLst>
              <a:ext uri="{FF2B5EF4-FFF2-40B4-BE49-F238E27FC236}">
                <a16:creationId xmlns:a16="http://schemas.microsoft.com/office/drawing/2014/main" id="{24438814-F5C2-4236-B1C6-C4FC12B9305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583790" y="2130722"/>
            <a:ext cx="4762992" cy="3082201"/>
          </a:xfrm>
          <a:prstGeom prst="rect">
            <a:avLst/>
          </a:prstGeom>
        </p:spPr>
      </p:pic>
    </p:spTree>
    <p:extLst>
      <p:ext uri="{BB962C8B-B14F-4D97-AF65-F5344CB8AC3E}">
        <p14:creationId xmlns:p14="http://schemas.microsoft.com/office/powerpoint/2010/main" val="4155810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3" name="Google Shape;91;p4">
            <a:extLst>
              <a:ext uri="{FF2B5EF4-FFF2-40B4-BE49-F238E27FC236}">
                <a16:creationId xmlns:a16="http://schemas.microsoft.com/office/drawing/2014/main" id="{E1E5CB34-895D-427C-9457-4BEF65BAF9E9}"/>
              </a:ext>
            </a:extLst>
          </p:cNvPr>
          <p:cNvSpPr txBox="1"/>
          <p:nvPr/>
        </p:nvSpPr>
        <p:spPr>
          <a:xfrm>
            <a:off x="1002835" y="842523"/>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000" dirty="0">
                <a:solidFill>
                  <a:srgbClr val="5700FE"/>
                </a:solidFill>
                <a:latin typeface="Arial Black" panose="020B0A04020102020204" pitchFamily="34" charset="0"/>
                <a:ea typeface="Calibri"/>
                <a:cs typeface="Calibri"/>
                <a:sym typeface="Calibri"/>
              </a:rPr>
              <a:t>PRESENT SIMPLE</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050" dirty="0">
              <a:solidFill>
                <a:srgbClr val="5700FE"/>
              </a:solidFill>
              <a:latin typeface="Calibri"/>
              <a:ea typeface="Calibri"/>
              <a:cs typeface="Calibri"/>
              <a:sym typeface="Calibri"/>
            </a:endParaRPr>
          </a:p>
        </p:txBody>
      </p:sp>
      <p:sp>
        <p:nvSpPr>
          <p:cNvPr id="15" name="Google Shape;85;p1">
            <a:extLst>
              <a:ext uri="{FF2B5EF4-FFF2-40B4-BE49-F238E27FC236}">
                <a16:creationId xmlns:a16="http://schemas.microsoft.com/office/drawing/2014/main" id="{8025D151-C9B3-4118-A3EC-4B0275388468}"/>
              </a:ext>
            </a:extLst>
          </p:cNvPr>
          <p:cNvSpPr txBox="1">
            <a:spLocks/>
          </p:cNvSpPr>
          <p:nvPr/>
        </p:nvSpPr>
        <p:spPr>
          <a:xfrm>
            <a:off x="377483" y="1364944"/>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graphicFrame>
        <p:nvGraphicFramePr>
          <p:cNvPr id="16" name="Google Shape;128;p5">
            <a:extLst>
              <a:ext uri="{FF2B5EF4-FFF2-40B4-BE49-F238E27FC236}">
                <a16:creationId xmlns:a16="http://schemas.microsoft.com/office/drawing/2014/main" id="{C634AA52-4B89-48BB-8A5A-27A197D0A2B7}"/>
              </a:ext>
            </a:extLst>
          </p:cNvPr>
          <p:cNvGraphicFramePr/>
          <p:nvPr>
            <p:extLst>
              <p:ext uri="{D42A27DB-BD31-4B8C-83A1-F6EECF244321}">
                <p14:modId xmlns:p14="http://schemas.microsoft.com/office/powerpoint/2010/main" val="3918894066"/>
              </p:ext>
            </p:extLst>
          </p:nvPr>
        </p:nvGraphicFramePr>
        <p:xfrm>
          <a:off x="3334043" y="1934881"/>
          <a:ext cx="7904311" cy="4125736"/>
        </p:xfrm>
        <a:graphic>
          <a:graphicData uri="http://schemas.openxmlformats.org/drawingml/2006/table">
            <a:tbl>
              <a:tblPr firstRow="1" bandRow="1">
                <a:noFill/>
              </a:tblPr>
              <a:tblGrid>
                <a:gridCol w="910184">
                  <a:extLst>
                    <a:ext uri="{9D8B030D-6E8A-4147-A177-3AD203B41FA5}">
                      <a16:colId xmlns:a16="http://schemas.microsoft.com/office/drawing/2014/main" val="20000"/>
                    </a:ext>
                  </a:extLst>
                </a:gridCol>
                <a:gridCol w="4585270">
                  <a:extLst>
                    <a:ext uri="{9D8B030D-6E8A-4147-A177-3AD203B41FA5}">
                      <a16:colId xmlns:a16="http://schemas.microsoft.com/office/drawing/2014/main" val="20001"/>
                    </a:ext>
                  </a:extLst>
                </a:gridCol>
                <a:gridCol w="2408857">
                  <a:extLst>
                    <a:ext uri="{9D8B030D-6E8A-4147-A177-3AD203B41FA5}">
                      <a16:colId xmlns:a16="http://schemas.microsoft.com/office/drawing/2014/main" val="20002"/>
                    </a:ext>
                  </a:extLst>
                </a:gridCol>
              </a:tblGrid>
              <a:tr h="845933">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-es</a:t>
                      </a:r>
                      <a:endParaRPr sz="12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solidFill>
                      <a:srgbClr val="E8EBF5"/>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O, -CH, -SH, -SS, -X, Z</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solidFill>
                      <a:srgbClr val="E8EBF5"/>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Search</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Searche</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Fix</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Fix</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es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Kiss-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Kiss</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es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solidFill>
                      <a:srgbClr val="E8EBF5"/>
                    </a:solidFill>
                  </a:tcPr>
                </a:tc>
                <a:extLst>
                  <a:ext uri="{0D108BD9-81ED-4DB2-BD59-A6C34878D82A}">
                    <a16:rowId xmlns:a16="http://schemas.microsoft.com/office/drawing/2014/main" val="10000"/>
                  </a:ext>
                </a:extLst>
              </a:tr>
              <a:tr h="845933">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-ies</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s-CO" sz="2000" b="1" i="0" u="none" strike="noStrike" cap="none">
                          <a:solidFill>
                            <a:srgbClr val="FF0062"/>
                          </a:solidFill>
                          <a:latin typeface="Calibri Light" panose="020F0302020204030204" pitchFamily="34" charset="0"/>
                          <a:ea typeface="Arial"/>
                          <a:cs typeface="Calibri Light" panose="020F0302020204030204" pitchFamily="34" charset="0"/>
                          <a:sym typeface="Arial"/>
                        </a:rPr>
                        <a:t>CONSONANT + Y: Remove the “Y” and add </a:t>
                      </a: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-ies</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Study</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Stud</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ies</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Copy</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Cop</a:t>
                      </a:r>
                      <a:r>
                        <a:rPr lang="es-CO"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ies</a:t>
                      </a:r>
                      <a:endParaRPr sz="12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Carry</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Carr</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ies</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1"/>
                  </a:ext>
                </a:extLst>
              </a:tr>
              <a:tr h="851498">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-s</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s-CO" sz="2000" b="1" i="0" u="none" strike="noStrike" cap="none">
                          <a:solidFill>
                            <a:srgbClr val="FF0062"/>
                          </a:solidFill>
                          <a:latin typeface="Calibri Light" panose="020F0302020204030204" pitchFamily="34" charset="0"/>
                          <a:ea typeface="Arial"/>
                          <a:cs typeface="Calibri Light" panose="020F0302020204030204" pitchFamily="34" charset="0"/>
                          <a:sym typeface="Arial"/>
                        </a:rPr>
                        <a:t>VOWEL + Y: Just add</a:t>
                      </a: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 -s</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2400"/>
                        <a:buFont typeface="Arial"/>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Enjoy</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Enjoy</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0" marR="0" lvl="0" indent="0" algn="l" rtl="0">
                        <a:lnSpc>
                          <a:spcPct val="100000"/>
                        </a:lnSpc>
                        <a:spcBef>
                          <a:spcPts val="0"/>
                        </a:spcBef>
                        <a:spcAft>
                          <a:spcPts val="0"/>
                        </a:spcAft>
                        <a:buClr>
                          <a:srgbClr val="3366C9"/>
                        </a:buClr>
                        <a:buSzPts val="2400"/>
                        <a:buFont typeface="Calibri"/>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Say</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Say</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0" marR="0" lvl="0" indent="0" algn="l" rtl="0">
                        <a:lnSpc>
                          <a:spcPct val="100000"/>
                        </a:lnSpc>
                        <a:spcBef>
                          <a:spcPts val="0"/>
                        </a:spcBef>
                        <a:spcAft>
                          <a:spcPts val="0"/>
                        </a:spcAft>
                        <a:buClr>
                          <a:srgbClr val="3366C9"/>
                        </a:buClr>
                        <a:buSzPts val="2400"/>
                        <a:buFont typeface="Calibri"/>
                        <a:buNone/>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Play-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Play</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2"/>
                  </a:ext>
                </a:extLst>
              </a:tr>
              <a:tr h="1108186">
                <a:tc>
                  <a:txBody>
                    <a:bodyPr/>
                    <a:lstStyle/>
                    <a:p>
                      <a:pPr marL="0" marR="0" lvl="0" indent="0" algn="l" rtl="0">
                        <a:lnSpc>
                          <a:spcPct val="100000"/>
                        </a:lnSpc>
                        <a:spcBef>
                          <a:spcPts val="0"/>
                        </a:spcBef>
                        <a:spcAft>
                          <a:spcPts val="0"/>
                        </a:spcAft>
                        <a:buClr>
                          <a:srgbClr val="000000"/>
                        </a:buClr>
                        <a:buSzPts val="1800"/>
                        <a:buFont typeface="Arial"/>
                        <a:buNone/>
                      </a:pPr>
                      <a:endParaRPr sz="1600" b="1" i="0" u="none" strike="noStrike" cap="none" dirty="0">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FF0062"/>
                        </a:buClr>
                        <a:buSzPts val="2400"/>
                        <a:buFont typeface="Calibri"/>
                        <a:buNone/>
                      </a:pPr>
                      <a:r>
                        <a:rPr lang="es-CO" sz="20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In general, </a:t>
                      </a:r>
                      <a:r>
                        <a:rPr lang="es-CO" sz="20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we</a:t>
                      </a:r>
                      <a:r>
                        <a:rPr lang="es-CO" sz="20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add</a:t>
                      </a:r>
                      <a:r>
                        <a:rPr lang="es-CO" sz="20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 -S in </a:t>
                      </a:r>
                      <a:r>
                        <a:rPr lang="es-CO" sz="20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the</a:t>
                      </a:r>
                      <a:r>
                        <a:rPr lang="es-CO" sz="20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third</a:t>
                      </a:r>
                      <a:r>
                        <a:rPr lang="es-CO" sz="20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person</a:t>
                      </a:r>
                      <a:r>
                        <a:rPr lang="es-CO" sz="20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a:t>
                      </a:r>
                      <a:endParaRPr sz="1200" b="1" i="0" u="none" strike="noStrike" cap="none" dirty="0">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285750" marR="0" lvl="0" indent="-285750" algn="l" rtl="0">
                        <a:lnSpc>
                          <a:spcPct val="100000"/>
                        </a:lnSpc>
                        <a:spcBef>
                          <a:spcPts val="0"/>
                        </a:spcBef>
                        <a:spcAft>
                          <a:spcPts val="0"/>
                        </a:spcAft>
                        <a:buClr>
                          <a:srgbClr val="3366C9"/>
                        </a:buClr>
                        <a:buSzPts val="2400"/>
                        <a:buFont typeface="Calibri"/>
                        <a:buChar char="-"/>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Surf-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Surf</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285750" marR="0" lvl="0" indent="-285750" algn="l" rtl="0">
                        <a:lnSpc>
                          <a:spcPct val="100000"/>
                        </a:lnSpc>
                        <a:spcBef>
                          <a:spcPts val="0"/>
                        </a:spcBef>
                        <a:spcAft>
                          <a:spcPts val="0"/>
                        </a:spcAft>
                        <a:buClr>
                          <a:srgbClr val="3366C9"/>
                        </a:buClr>
                        <a:buSzPts val="2400"/>
                        <a:buFont typeface="Calibri"/>
                        <a:buChar char="-"/>
                      </a:pP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Erase – Erase</a:t>
                      </a:r>
                      <a:r>
                        <a:rPr lang="es-CO"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a:t>
                      </a:r>
                      <a:endParaRPr sz="12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p>
                      <a:pPr marL="285750" marR="0" lvl="0" indent="-285750" algn="l" rtl="0">
                        <a:lnSpc>
                          <a:spcPct val="100000"/>
                        </a:lnSpc>
                        <a:spcBef>
                          <a:spcPts val="0"/>
                        </a:spcBef>
                        <a:spcAft>
                          <a:spcPts val="0"/>
                        </a:spcAft>
                        <a:buClr>
                          <a:srgbClr val="3366C9"/>
                        </a:buClr>
                        <a:buSzPts val="2400"/>
                        <a:buFont typeface="Calibri"/>
                        <a:buChar char="-"/>
                      </a:pP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Design</a:t>
                      </a:r>
                      <a:r>
                        <a:rPr lang="es-CO" sz="20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0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Design</a:t>
                      </a:r>
                      <a:r>
                        <a:rPr lang="es-CO" sz="20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3"/>
                  </a:ext>
                </a:extLst>
              </a:tr>
            </a:tbl>
          </a:graphicData>
        </a:graphic>
      </p:graphicFrame>
      <p:sp>
        <p:nvSpPr>
          <p:cNvPr id="17" name="Abrir llave 16">
            <a:extLst>
              <a:ext uri="{FF2B5EF4-FFF2-40B4-BE49-F238E27FC236}">
                <a16:creationId xmlns:a16="http://schemas.microsoft.com/office/drawing/2014/main" id="{4FFE9028-7AED-4D20-947C-97C0654077A5}"/>
              </a:ext>
            </a:extLst>
          </p:cNvPr>
          <p:cNvSpPr/>
          <p:nvPr/>
        </p:nvSpPr>
        <p:spPr>
          <a:xfrm>
            <a:off x="2700086" y="1763221"/>
            <a:ext cx="512947" cy="4469056"/>
          </a:xfrm>
          <a:prstGeom prst="leftBrace">
            <a:avLst/>
          </a:prstGeom>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21" name="Diagrama de flujo: conector 20">
            <a:extLst>
              <a:ext uri="{FF2B5EF4-FFF2-40B4-BE49-F238E27FC236}">
                <a16:creationId xmlns:a16="http://schemas.microsoft.com/office/drawing/2014/main" id="{F23D41C6-A92D-4621-A5E1-CD791F61B0C9}"/>
              </a:ext>
            </a:extLst>
          </p:cNvPr>
          <p:cNvSpPr/>
          <p:nvPr/>
        </p:nvSpPr>
        <p:spPr>
          <a:xfrm>
            <a:off x="769396" y="1684605"/>
            <a:ext cx="1354527" cy="1262713"/>
          </a:xfrm>
          <a:prstGeom prst="flowChartConnector">
            <a:avLst/>
          </a:prstGeom>
          <a:solidFill>
            <a:srgbClr val="2F528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He</a:t>
            </a:r>
          </a:p>
        </p:txBody>
      </p:sp>
      <p:sp>
        <p:nvSpPr>
          <p:cNvPr id="22" name="Diagrama de flujo: conector 21">
            <a:extLst>
              <a:ext uri="{FF2B5EF4-FFF2-40B4-BE49-F238E27FC236}">
                <a16:creationId xmlns:a16="http://schemas.microsoft.com/office/drawing/2014/main" id="{C554C599-996A-40A1-851B-C463B35422C2}"/>
              </a:ext>
            </a:extLst>
          </p:cNvPr>
          <p:cNvSpPr/>
          <p:nvPr/>
        </p:nvSpPr>
        <p:spPr>
          <a:xfrm>
            <a:off x="769396" y="3271910"/>
            <a:ext cx="1354527" cy="1262713"/>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She</a:t>
            </a:r>
          </a:p>
        </p:txBody>
      </p:sp>
      <p:sp>
        <p:nvSpPr>
          <p:cNvPr id="23" name="Diagrama de flujo: conector 22">
            <a:extLst>
              <a:ext uri="{FF2B5EF4-FFF2-40B4-BE49-F238E27FC236}">
                <a16:creationId xmlns:a16="http://schemas.microsoft.com/office/drawing/2014/main" id="{7398CD98-1C2B-4B75-99FB-968506FA0DF3}"/>
              </a:ext>
            </a:extLst>
          </p:cNvPr>
          <p:cNvSpPr/>
          <p:nvPr/>
        </p:nvSpPr>
        <p:spPr>
          <a:xfrm>
            <a:off x="788642" y="4839565"/>
            <a:ext cx="1354527" cy="1262713"/>
          </a:xfrm>
          <a:prstGeom prst="flowChartConnector">
            <a:avLst/>
          </a:prstGeom>
          <a:solidFill>
            <a:srgbClr val="FC973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It</a:t>
            </a:r>
          </a:p>
        </p:txBody>
      </p:sp>
      <p:sp>
        <p:nvSpPr>
          <p:cNvPr id="24" name="Google Shape;85;p1">
            <a:extLst>
              <a:ext uri="{FF2B5EF4-FFF2-40B4-BE49-F238E27FC236}">
                <a16:creationId xmlns:a16="http://schemas.microsoft.com/office/drawing/2014/main" id="{AE79A59D-1DA4-4453-A8EC-9250D299549B}"/>
              </a:ext>
            </a:extLst>
          </p:cNvPr>
          <p:cNvSpPr txBox="1">
            <a:spLocks/>
          </p:cNvSpPr>
          <p:nvPr/>
        </p:nvSpPr>
        <p:spPr>
          <a:xfrm>
            <a:off x="-736782" y="6241183"/>
            <a:ext cx="4405373"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i="1" dirty="0">
                <a:solidFill>
                  <a:schemeClr val="tx1"/>
                </a:solidFill>
                <a:latin typeface="Calibri Light" panose="020F0302020204030204" pitchFamily="34" charset="0"/>
                <a:cs typeface="Calibri Light" panose="020F0302020204030204" pitchFamily="34" charset="0"/>
              </a:rPr>
              <a:t>*Third person singular.</a:t>
            </a:r>
          </a:p>
        </p:txBody>
      </p:sp>
    </p:spTree>
    <p:extLst>
      <p:ext uri="{BB962C8B-B14F-4D97-AF65-F5344CB8AC3E}">
        <p14:creationId xmlns:p14="http://schemas.microsoft.com/office/powerpoint/2010/main" val="4214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000" dirty="0">
                <a:solidFill>
                  <a:srgbClr val="5700FE"/>
                </a:solidFill>
                <a:latin typeface="Arial Black" panose="020B0A04020102020204" pitchFamily="34" charset="0"/>
                <a:ea typeface="Calibri"/>
                <a:cs typeface="Calibri"/>
                <a:sym typeface="Calibri"/>
              </a:rPr>
              <a:t>PRESENT SIMPLE</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05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51833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sp>
        <p:nvSpPr>
          <p:cNvPr id="8" name="Google Shape;85;p1">
            <a:extLst>
              <a:ext uri="{FF2B5EF4-FFF2-40B4-BE49-F238E27FC236}">
                <a16:creationId xmlns:a16="http://schemas.microsoft.com/office/drawing/2014/main" id="{5DBB73C7-26D6-4BCE-A854-C49DD8DB3C09}"/>
              </a:ext>
            </a:extLst>
          </p:cNvPr>
          <p:cNvSpPr txBox="1">
            <a:spLocks/>
          </p:cNvSpPr>
          <p:nvPr/>
        </p:nvSpPr>
        <p:spPr>
          <a:xfrm>
            <a:off x="6783794" y="5230790"/>
            <a:ext cx="4405373"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5700FE"/>
                </a:solidFill>
                <a:latin typeface="Calibri Light" panose="020F0302020204030204" pitchFamily="34" charset="0"/>
                <a:cs typeface="Calibri Light" panose="020F0302020204030204" pitchFamily="34" charset="0"/>
              </a:rPr>
              <a:t>She</a:t>
            </a:r>
            <a:r>
              <a:rPr lang="en-US" sz="2800" b="1" dirty="0">
                <a:solidFill>
                  <a:schemeClr val="tx1"/>
                </a:solidFill>
                <a:latin typeface="Calibri Light" panose="020F0302020204030204" pitchFamily="34" charset="0"/>
                <a:cs typeface="Calibri Light" panose="020F0302020204030204" pitchFamily="34" charset="0"/>
              </a:rPr>
              <a:t> drink</a:t>
            </a:r>
            <a:r>
              <a:rPr lang="en-US" sz="2800" b="1" dirty="0">
                <a:solidFill>
                  <a:srgbClr val="FF0000"/>
                </a:solidFill>
                <a:latin typeface="Calibri Light" panose="020F0302020204030204" pitchFamily="34" charset="0"/>
                <a:cs typeface="Calibri Light" panose="020F0302020204030204" pitchFamily="34" charset="0"/>
              </a:rPr>
              <a:t>s</a:t>
            </a:r>
            <a:r>
              <a:rPr lang="en-US" sz="2800" b="1" dirty="0">
                <a:solidFill>
                  <a:schemeClr val="tx1"/>
                </a:solidFill>
                <a:latin typeface="Calibri Light" panose="020F0302020204030204" pitchFamily="34" charset="0"/>
                <a:cs typeface="Calibri Light" panose="020F0302020204030204" pitchFamily="34" charset="0"/>
              </a:rPr>
              <a:t> coffee every day. </a:t>
            </a:r>
          </a:p>
        </p:txBody>
      </p:sp>
      <p:sp>
        <p:nvSpPr>
          <p:cNvPr id="9" name="Google Shape;85;p1">
            <a:extLst>
              <a:ext uri="{FF2B5EF4-FFF2-40B4-BE49-F238E27FC236}">
                <a16:creationId xmlns:a16="http://schemas.microsoft.com/office/drawing/2014/main" id="{4B503ED0-ED52-4082-8094-BAB139D431F1}"/>
              </a:ext>
            </a:extLst>
          </p:cNvPr>
          <p:cNvSpPr txBox="1">
            <a:spLocks/>
          </p:cNvSpPr>
          <p:nvPr/>
        </p:nvSpPr>
        <p:spPr>
          <a:xfrm>
            <a:off x="1002835" y="5185919"/>
            <a:ext cx="4405373" cy="777648"/>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Mauricio manage</a:t>
            </a:r>
            <a:r>
              <a:rPr lang="en-US" sz="2800" b="1" dirty="0">
                <a:solidFill>
                  <a:srgbClr val="FF0000"/>
                </a:solidFill>
                <a:latin typeface="Calibri Light" panose="020F0302020204030204" pitchFamily="34" charset="0"/>
                <a:cs typeface="Calibri Light" panose="020F0302020204030204" pitchFamily="34" charset="0"/>
              </a:rPr>
              <a:t>s</a:t>
            </a:r>
            <a:r>
              <a:rPr lang="en-US" sz="2800" b="1" dirty="0">
                <a:solidFill>
                  <a:schemeClr val="tx1"/>
                </a:solidFill>
                <a:latin typeface="Calibri Light" panose="020F0302020204030204" pitchFamily="34" charset="0"/>
                <a:cs typeface="Calibri Light" panose="020F0302020204030204" pitchFamily="34" charset="0"/>
              </a:rPr>
              <a:t> three programming languages.</a:t>
            </a:r>
          </a:p>
        </p:txBody>
      </p:sp>
      <p:pic>
        <p:nvPicPr>
          <p:cNvPr id="3" name="Imagen 2" descr="Interfaz de usuario gráfica, Aplicación&#10;&#10;Descripción generada automáticamente">
            <a:extLst>
              <a:ext uri="{FF2B5EF4-FFF2-40B4-BE49-F238E27FC236}">
                <a16:creationId xmlns:a16="http://schemas.microsoft.com/office/drawing/2014/main" id="{EE81F1E4-91A9-41A0-9E61-03E38968A33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5352" y="1723113"/>
            <a:ext cx="4650083" cy="3429000"/>
          </a:xfrm>
          <a:prstGeom prst="rect">
            <a:avLst/>
          </a:prstGeom>
        </p:spPr>
      </p:pic>
      <p:pic>
        <p:nvPicPr>
          <p:cNvPr id="15" name="Imagen 14" descr="Una caricatura de una persona&#10;&#10;Descripción generada automáticamente con confianza media">
            <a:extLst>
              <a:ext uri="{FF2B5EF4-FFF2-40B4-BE49-F238E27FC236}">
                <a16:creationId xmlns:a16="http://schemas.microsoft.com/office/drawing/2014/main" id="{66427DAF-EEFB-4CA7-A90F-E04E4029F1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23666" y="2448754"/>
            <a:ext cx="5020102" cy="2890911"/>
          </a:xfrm>
          <a:prstGeom prst="rect">
            <a:avLst/>
          </a:prstGeom>
        </p:spPr>
      </p:pic>
    </p:spTree>
    <p:extLst>
      <p:ext uri="{BB962C8B-B14F-4D97-AF65-F5344CB8AC3E}">
        <p14:creationId xmlns:p14="http://schemas.microsoft.com/office/powerpoint/2010/main" val="125342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000" dirty="0">
                <a:solidFill>
                  <a:srgbClr val="5700FE"/>
                </a:solidFill>
                <a:latin typeface="Arial Black" panose="020B0A04020102020204" pitchFamily="34" charset="0"/>
                <a:ea typeface="Calibri"/>
                <a:cs typeface="Calibri"/>
                <a:sym typeface="Calibri"/>
              </a:rPr>
              <a:t>PRESENT SIMPLE</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05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51833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NEGATIVE</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graphicFrame>
        <p:nvGraphicFramePr>
          <p:cNvPr id="8" name="Google Shape;116;p4">
            <a:extLst>
              <a:ext uri="{FF2B5EF4-FFF2-40B4-BE49-F238E27FC236}">
                <a16:creationId xmlns:a16="http://schemas.microsoft.com/office/drawing/2014/main" id="{47CB18A7-8D44-458A-80FD-B9FEC5C40B6C}"/>
              </a:ext>
            </a:extLst>
          </p:cNvPr>
          <p:cNvGraphicFramePr/>
          <p:nvPr>
            <p:extLst>
              <p:ext uri="{D42A27DB-BD31-4B8C-83A1-F6EECF244321}">
                <p14:modId xmlns:p14="http://schemas.microsoft.com/office/powerpoint/2010/main" val="2302556771"/>
              </p:ext>
            </p:extLst>
          </p:nvPr>
        </p:nvGraphicFramePr>
        <p:xfrm>
          <a:off x="657896" y="3007508"/>
          <a:ext cx="10784720" cy="1554510"/>
        </p:xfrm>
        <a:graphic>
          <a:graphicData uri="http://schemas.openxmlformats.org/drawingml/2006/table">
            <a:tbl>
              <a:tblPr firstRow="1" bandRow="1">
                <a:noFill/>
              </a:tblPr>
              <a:tblGrid>
                <a:gridCol w="3377128">
                  <a:extLst>
                    <a:ext uri="{9D8B030D-6E8A-4147-A177-3AD203B41FA5}">
                      <a16:colId xmlns:a16="http://schemas.microsoft.com/office/drawing/2014/main" val="20000"/>
                    </a:ext>
                  </a:extLst>
                </a:gridCol>
                <a:gridCol w="3186646">
                  <a:extLst>
                    <a:ext uri="{9D8B030D-6E8A-4147-A177-3AD203B41FA5}">
                      <a16:colId xmlns:a16="http://schemas.microsoft.com/office/drawing/2014/main" val="20001"/>
                    </a:ext>
                  </a:extLst>
                </a:gridCol>
                <a:gridCol w="1952365">
                  <a:extLst>
                    <a:ext uri="{9D8B030D-6E8A-4147-A177-3AD203B41FA5}">
                      <a16:colId xmlns:a16="http://schemas.microsoft.com/office/drawing/2014/main" val="20002"/>
                    </a:ext>
                  </a:extLst>
                </a:gridCol>
                <a:gridCol w="2268581">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DO NOT  / DOES NOT</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 </a:t>
                      </a:r>
                      <a:endParaRPr lang="es-CO"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I –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You</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We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They</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5700FE"/>
                          </a:solidFill>
                          <a:latin typeface="Calibri Light" panose="020F0302020204030204" pitchFamily="34" charset="0"/>
                          <a:ea typeface="Arial"/>
                          <a:cs typeface="Calibri Light" panose="020F0302020204030204" pitchFamily="34" charset="0"/>
                          <a:sym typeface="Arial"/>
                        </a:rPr>
                        <a:t>do not</a:t>
                      </a:r>
                      <a:endParaRPr sz="2800" b="1" i="0" u="none" strike="noStrike" cap="none">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transfer </a:t>
                      </a:r>
                      <a:endParaRPr sz="14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money.</a:t>
                      </a:r>
                      <a:endParaRPr sz="14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1"/>
                  </a:ext>
                </a:extLst>
              </a:tr>
              <a:tr h="265887">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He-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She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It</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err="1">
                          <a:solidFill>
                            <a:srgbClr val="5700FE"/>
                          </a:solidFill>
                          <a:latin typeface="Calibri Light" panose="020F0302020204030204" pitchFamily="34" charset="0"/>
                          <a:ea typeface="Arial"/>
                          <a:cs typeface="Calibri Light" panose="020F0302020204030204" pitchFamily="34" charset="0"/>
                          <a:sym typeface="Arial"/>
                        </a:rPr>
                        <a:t>does</a:t>
                      </a:r>
                      <a:r>
                        <a:rPr lang="es-CO" sz="2800" b="1" i="0" u="none" strike="noStrike" cap="none" dirty="0">
                          <a:solidFill>
                            <a:srgbClr val="5700FE"/>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rgbClr val="5700FE"/>
                          </a:solidFill>
                          <a:latin typeface="Calibri Light" panose="020F0302020204030204" pitchFamily="34" charset="0"/>
                          <a:ea typeface="Arial"/>
                          <a:cs typeface="Calibri Light" panose="020F0302020204030204" pitchFamily="34" charset="0"/>
                          <a:sym typeface="Arial"/>
                        </a:rPr>
                        <a:t>not</a:t>
                      </a:r>
                      <a:endParaRPr sz="2800" b="1" i="0" u="none" strike="noStrike" cap="none" dirty="0">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transfer</a:t>
                      </a:r>
                      <a:endParaRPr sz="14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money</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a:t>
                      </a:r>
                      <a:endParaRPr sz="1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2"/>
                  </a:ext>
                </a:extLst>
              </a:tr>
            </a:tbl>
          </a:graphicData>
        </a:graphic>
      </p:graphicFrame>
      <p:sp>
        <p:nvSpPr>
          <p:cNvPr id="9" name="Diagrama de flujo: conector 8">
            <a:extLst>
              <a:ext uri="{FF2B5EF4-FFF2-40B4-BE49-F238E27FC236}">
                <a16:creationId xmlns:a16="http://schemas.microsoft.com/office/drawing/2014/main" id="{C0515B23-D995-43F4-B240-9647DD154CDC}"/>
              </a:ext>
            </a:extLst>
          </p:cNvPr>
          <p:cNvSpPr/>
          <p:nvPr/>
        </p:nvSpPr>
        <p:spPr>
          <a:xfrm>
            <a:off x="4019032" y="4934659"/>
            <a:ext cx="1354527" cy="1262713"/>
          </a:xfrm>
          <a:prstGeom prst="flowChartConnector">
            <a:avLst/>
          </a:prstGeom>
          <a:solidFill>
            <a:srgbClr val="2F528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Don’t</a:t>
            </a:r>
          </a:p>
        </p:txBody>
      </p:sp>
      <p:sp>
        <p:nvSpPr>
          <p:cNvPr id="10" name="Diagrama de flujo: conector 9">
            <a:extLst>
              <a:ext uri="{FF2B5EF4-FFF2-40B4-BE49-F238E27FC236}">
                <a16:creationId xmlns:a16="http://schemas.microsoft.com/office/drawing/2014/main" id="{F74D1BCB-7C82-459C-B6B0-D8549751659C}"/>
              </a:ext>
            </a:extLst>
          </p:cNvPr>
          <p:cNvSpPr/>
          <p:nvPr/>
        </p:nvSpPr>
        <p:spPr>
          <a:xfrm>
            <a:off x="5777494" y="4934660"/>
            <a:ext cx="1354527" cy="1262713"/>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Doesn’t</a:t>
            </a:r>
          </a:p>
        </p:txBody>
      </p:sp>
    </p:spTree>
    <p:extLst>
      <p:ext uri="{BB962C8B-B14F-4D97-AF65-F5344CB8AC3E}">
        <p14:creationId xmlns:p14="http://schemas.microsoft.com/office/powerpoint/2010/main" val="36319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000" dirty="0">
                <a:solidFill>
                  <a:srgbClr val="5700FE"/>
                </a:solidFill>
                <a:latin typeface="Arial Black" panose="020B0A04020102020204" pitchFamily="34" charset="0"/>
                <a:ea typeface="Calibri"/>
                <a:cs typeface="Calibri"/>
                <a:sym typeface="Calibri"/>
              </a:rPr>
              <a:t>PRESENT SIMPLE</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05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51833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sp>
        <p:nvSpPr>
          <p:cNvPr id="8" name="Google Shape;85;p1">
            <a:extLst>
              <a:ext uri="{FF2B5EF4-FFF2-40B4-BE49-F238E27FC236}">
                <a16:creationId xmlns:a16="http://schemas.microsoft.com/office/drawing/2014/main" id="{5DBB73C7-26D6-4BCE-A854-C49DD8DB3C09}"/>
              </a:ext>
            </a:extLst>
          </p:cNvPr>
          <p:cNvSpPr txBox="1">
            <a:spLocks/>
          </p:cNvSpPr>
          <p:nvPr/>
        </p:nvSpPr>
        <p:spPr>
          <a:xfrm>
            <a:off x="6783794" y="5230790"/>
            <a:ext cx="4405373"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I drink coffee every day. </a:t>
            </a:r>
          </a:p>
        </p:txBody>
      </p:sp>
      <p:sp>
        <p:nvSpPr>
          <p:cNvPr id="9" name="Google Shape;85;p1">
            <a:extLst>
              <a:ext uri="{FF2B5EF4-FFF2-40B4-BE49-F238E27FC236}">
                <a16:creationId xmlns:a16="http://schemas.microsoft.com/office/drawing/2014/main" id="{4B503ED0-ED52-4082-8094-BAB139D431F1}"/>
              </a:ext>
            </a:extLst>
          </p:cNvPr>
          <p:cNvSpPr txBox="1">
            <a:spLocks/>
          </p:cNvSpPr>
          <p:nvPr/>
        </p:nvSpPr>
        <p:spPr>
          <a:xfrm>
            <a:off x="1002835" y="5185919"/>
            <a:ext cx="4405373" cy="1074204"/>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Mauricio doesn’t manage three programming languages. He manage</a:t>
            </a:r>
            <a:r>
              <a:rPr lang="en-US" sz="2800" b="1" dirty="0">
                <a:solidFill>
                  <a:srgbClr val="FF0000"/>
                </a:solidFill>
                <a:latin typeface="Calibri Light" panose="020F0302020204030204" pitchFamily="34" charset="0"/>
                <a:cs typeface="Calibri Light" panose="020F0302020204030204" pitchFamily="34" charset="0"/>
              </a:rPr>
              <a:t>s</a:t>
            </a:r>
            <a:r>
              <a:rPr lang="en-US" sz="2800" b="1" dirty="0">
                <a:solidFill>
                  <a:schemeClr val="tx1"/>
                </a:solidFill>
                <a:latin typeface="Calibri Light" panose="020F0302020204030204" pitchFamily="34" charset="0"/>
                <a:cs typeface="Calibri Light" panose="020F0302020204030204" pitchFamily="34" charset="0"/>
              </a:rPr>
              <a:t> only one.</a:t>
            </a:r>
          </a:p>
        </p:txBody>
      </p:sp>
      <p:pic>
        <p:nvPicPr>
          <p:cNvPr id="3" name="Imagen 2" descr="Interfaz de usuario gráfica, Aplicación&#10;&#10;Descripción generada automáticamente">
            <a:extLst>
              <a:ext uri="{FF2B5EF4-FFF2-40B4-BE49-F238E27FC236}">
                <a16:creationId xmlns:a16="http://schemas.microsoft.com/office/drawing/2014/main" id="{EE81F1E4-91A9-41A0-9E61-03E38968A33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5352" y="1723113"/>
            <a:ext cx="4650083" cy="3429000"/>
          </a:xfrm>
          <a:prstGeom prst="rect">
            <a:avLst/>
          </a:prstGeom>
        </p:spPr>
      </p:pic>
      <p:pic>
        <p:nvPicPr>
          <p:cNvPr id="15" name="Imagen 14" descr="Una caricatura de una persona&#10;&#10;Descripción generada automáticamente con confianza media">
            <a:extLst>
              <a:ext uri="{FF2B5EF4-FFF2-40B4-BE49-F238E27FC236}">
                <a16:creationId xmlns:a16="http://schemas.microsoft.com/office/drawing/2014/main" id="{66427DAF-EEFB-4CA7-A90F-E04E4029F1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23666" y="2448754"/>
            <a:ext cx="5020102" cy="2890911"/>
          </a:xfrm>
          <a:prstGeom prst="rect">
            <a:avLst/>
          </a:prstGeom>
        </p:spPr>
      </p:pic>
    </p:spTree>
    <p:extLst>
      <p:ext uri="{BB962C8B-B14F-4D97-AF65-F5344CB8AC3E}">
        <p14:creationId xmlns:p14="http://schemas.microsoft.com/office/powerpoint/2010/main" val="3607967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4" y="2568063"/>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3" y="3620436"/>
            <a:ext cx="10094843" cy="743272"/>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a:t>
            </a:r>
            <a:r>
              <a:rPr lang="en-US" sz="3200" b="1" dirty="0" err="1">
                <a:latin typeface="Calibri Light" panose="020F0302020204030204" pitchFamily="34" charset="0"/>
                <a:cs typeface="Calibri Light" panose="020F0302020204030204" pitchFamily="34" charset="0"/>
              </a:rPr>
              <a:t>iMaster</a:t>
            </a:r>
            <a:r>
              <a:rPr lang="en-US" sz="3200" b="1" dirty="0">
                <a:latin typeface="Calibri Light" panose="020F0302020204030204" pitchFamily="34" charset="0"/>
                <a:cs typeface="Calibri Light" panose="020F0302020204030204" pitchFamily="34" charset="0"/>
              </a:rPr>
              <a:t> platform and practice about the present simple.</a:t>
            </a:r>
            <a:endParaRPr lang="en-US" b="1" dirty="0">
              <a:latin typeface="Calibri Light" panose="020F0302020204030204" pitchFamily="34" charset="0"/>
              <a:cs typeface="Calibri Light" panose="020F0302020204030204" pitchFamily="34" charset="0"/>
            </a:endParaRPr>
          </a:p>
        </p:txBody>
      </p:sp>
      <p:sp>
        <p:nvSpPr>
          <p:cNvPr id="8" name="CuadroTexto 7">
            <a:extLst>
              <a:ext uri="{FF2B5EF4-FFF2-40B4-BE49-F238E27FC236}">
                <a16:creationId xmlns:a16="http://schemas.microsoft.com/office/drawing/2014/main" id="{B58CD494-1518-4577-BDE4-6E92D5BAA2E6}"/>
              </a:ext>
            </a:extLst>
          </p:cNvPr>
          <p:cNvSpPr txBox="1"/>
          <p:nvPr/>
        </p:nvSpPr>
        <p:spPr>
          <a:xfrm>
            <a:off x="3022210" y="4928630"/>
            <a:ext cx="6147580" cy="830997"/>
          </a:xfrm>
          <a:prstGeom prst="rect">
            <a:avLst/>
          </a:prstGeom>
          <a:noFill/>
        </p:spPr>
        <p:txBody>
          <a:bodyPr wrap="square">
            <a:spAutoFit/>
          </a:bodyPr>
          <a:lstStyle/>
          <a:p>
            <a:r>
              <a:rPr lang="es-CO" sz="2400" dirty="0">
                <a:latin typeface="Calibri Light" panose="020F0302020204030204" pitchFamily="34" charset="0"/>
                <a:cs typeface="Calibri Light" panose="020F0302020204030204" pitchFamily="34" charset="0"/>
                <a:hlinkClick r:id="rId4"/>
              </a:rPr>
              <a:t>https://wordwall.net/es/resource/13970794</a:t>
            </a:r>
            <a:endParaRPr lang="es-CO" sz="2400" dirty="0">
              <a:latin typeface="Calibri Light" panose="020F0302020204030204" pitchFamily="34" charset="0"/>
              <a:cs typeface="Calibri Light" panose="020F0302020204030204" pitchFamily="34" charset="0"/>
            </a:endParaRPr>
          </a:p>
          <a:p>
            <a:endParaRPr lang="es-CO"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84939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FDFD61D0-B98A-4E84-9FA2-5EAFFE8E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2374" cy="6858000"/>
          </a:xfrm>
          <a:prstGeom prst="rect">
            <a:avLst/>
          </a:prstGeom>
        </p:spPr>
      </p:pic>
      <p:sp>
        <p:nvSpPr>
          <p:cNvPr id="91" name="Google Shape;91;p4"/>
          <p:cNvSpPr txBox="1"/>
          <p:nvPr/>
        </p:nvSpPr>
        <p:spPr>
          <a:xfrm>
            <a:off x="2103656" y="3299923"/>
            <a:ext cx="9727275" cy="11669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7200" dirty="0">
                <a:solidFill>
                  <a:srgbClr val="5700FE"/>
                </a:solidFill>
                <a:latin typeface="Arial Black" panose="020B0A04020102020204" pitchFamily="34" charset="0"/>
                <a:ea typeface="Calibri"/>
                <a:cs typeface="Calibri"/>
                <a:sym typeface="Calibri"/>
              </a:rPr>
              <a:t>VERBS </a:t>
            </a:r>
            <a:r>
              <a:rPr lang="es-CO" sz="7200" dirty="0">
                <a:solidFill>
                  <a:srgbClr val="FF0066"/>
                </a:solidFill>
                <a:latin typeface="Arial Black" panose="020B0A04020102020204" pitchFamily="34" charset="0"/>
                <a:ea typeface="Calibri"/>
                <a:cs typeface="Calibri"/>
                <a:sym typeface="Calibri"/>
              </a:rPr>
              <a:t>TO HAVE </a:t>
            </a:r>
            <a:r>
              <a:rPr lang="es-CO" sz="7200" dirty="0">
                <a:solidFill>
                  <a:srgbClr val="5700FE"/>
                </a:solidFill>
                <a:latin typeface="Arial Black" panose="020B0A04020102020204" pitchFamily="34" charset="0"/>
                <a:ea typeface="Calibri"/>
                <a:cs typeface="Calibri"/>
                <a:sym typeface="Calibri"/>
              </a:rPr>
              <a:t>AND </a:t>
            </a:r>
            <a:r>
              <a:rPr lang="es-CO" sz="7200" dirty="0">
                <a:solidFill>
                  <a:srgbClr val="2F528F"/>
                </a:solidFill>
                <a:latin typeface="Arial Black" panose="020B0A04020102020204" pitchFamily="34" charset="0"/>
                <a:ea typeface="Calibri"/>
                <a:cs typeface="Calibri"/>
                <a:sym typeface="Calibri"/>
              </a:rPr>
              <a:t>TO GO</a:t>
            </a:r>
          </a:p>
        </p:txBody>
      </p:sp>
    </p:spTree>
    <p:extLst>
      <p:ext uri="{BB962C8B-B14F-4D97-AF65-F5344CB8AC3E}">
        <p14:creationId xmlns:p14="http://schemas.microsoft.com/office/powerpoint/2010/main" val="1402137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6000" dirty="0">
                <a:solidFill>
                  <a:srgbClr val="5700FE"/>
                </a:solidFill>
                <a:latin typeface="Arial Black" panose="020B0A04020102020204" pitchFamily="34" charset="0"/>
                <a:ea typeface="Calibri"/>
                <a:cs typeface="Calibri"/>
                <a:sym typeface="Calibri"/>
              </a:rPr>
              <a:t>TO HAVE</a:t>
            </a:r>
            <a:endParaRPr sz="6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6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69498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800" b="1" dirty="0">
              <a:latin typeface="Calibri Light" panose="020F0302020204030204" pitchFamily="34" charset="0"/>
              <a:cs typeface="Calibri Light" panose="020F0302020204030204" pitchFamily="34" charset="0"/>
            </a:endParaRPr>
          </a:p>
        </p:txBody>
      </p:sp>
      <p:graphicFrame>
        <p:nvGraphicFramePr>
          <p:cNvPr id="8" name="Google Shape;157;p8">
            <a:extLst>
              <a:ext uri="{FF2B5EF4-FFF2-40B4-BE49-F238E27FC236}">
                <a16:creationId xmlns:a16="http://schemas.microsoft.com/office/drawing/2014/main" id="{465CF4D3-20DC-4369-A555-51205077B1A5}"/>
              </a:ext>
            </a:extLst>
          </p:cNvPr>
          <p:cNvGraphicFramePr/>
          <p:nvPr>
            <p:extLst>
              <p:ext uri="{D42A27DB-BD31-4B8C-83A1-F6EECF244321}">
                <p14:modId xmlns:p14="http://schemas.microsoft.com/office/powerpoint/2010/main" val="751776856"/>
              </p:ext>
            </p:extLst>
          </p:nvPr>
        </p:nvGraphicFramePr>
        <p:xfrm>
          <a:off x="1203937" y="3030351"/>
          <a:ext cx="9692638" cy="1493550"/>
        </p:xfrm>
        <a:graphic>
          <a:graphicData uri="http://schemas.openxmlformats.org/drawingml/2006/table">
            <a:tbl>
              <a:tblPr firstRow="1" bandRow="1">
                <a:noFill/>
              </a:tblPr>
              <a:tblGrid>
                <a:gridCol w="3509315">
                  <a:extLst>
                    <a:ext uri="{9D8B030D-6E8A-4147-A177-3AD203B41FA5}">
                      <a16:colId xmlns:a16="http://schemas.microsoft.com/office/drawing/2014/main" val="20000"/>
                    </a:ext>
                  </a:extLst>
                </a:gridCol>
                <a:gridCol w="1612535">
                  <a:extLst>
                    <a:ext uri="{9D8B030D-6E8A-4147-A177-3AD203B41FA5}">
                      <a16:colId xmlns:a16="http://schemas.microsoft.com/office/drawing/2014/main" val="20001"/>
                    </a:ext>
                  </a:extLst>
                </a:gridCol>
                <a:gridCol w="4570788">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 </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0"/>
                  </a:ext>
                </a:extLst>
              </a:tr>
              <a:tr h="468575">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I – You- We- They</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have </a:t>
                      </a:r>
                      <a:endParaRPr sz="14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some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marketing material.</a:t>
                      </a:r>
                      <a:endParaRPr sz="1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He-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She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It</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a:solidFill>
                            <a:srgbClr val="5700FE"/>
                          </a:solidFill>
                          <a:latin typeface="Calibri Light" panose="020F0302020204030204" pitchFamily="34" charset="0"/>
                          <a:ea typeface="Arial"/>
                          <a:cs typeface="Calibri Light" panose="020F0302020204030204" pitchFamily="34" charset="0"/>
                          <a:sym typeface="Arial"/>
                        </a:rPr>
                        <a:t>has</a:t>
                      </a:r>
                      <a:endParaRPr sz="1400" b="1" i="0" u="none" strike="noStrike" cap="none" dirty="0">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some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marketing material.</a:t>
                      </a:r>
                      <a:endParaRPr sz="1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5488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6000" dirty="0">
                <a:solidFill>
                  <a:srgbClr val="5700FE"/>
                </a:solidFill>
                <a:latin typeface="Arial Black" panose="020B0A04020102020204" pitchFamily="34" charset="0"/>
                <a:ea typeface="Calibri"/>
                <a:cs typeface="Calibri"/>
                <a:sym typeface="Calibri"/>
              </a:rPr>
              <a:t>TO HAVE</a:t>
            </a:r>
            <a:endParaRPr sz="6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6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69498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NEGATIVE</a:t>
            </a:r>
          </a:p>
          <a:p>
            <a:pPr algn="just">
              <a:lnSpc>
                <a:spcPct val="90000"/>
              </a:lnSpc>
              <a:buClr>
                <a:schemeClr val="dk1"/>
              </a:buClr>
              <a:buSzPts val="4800"/>
            </a:pPr>
            <a:endParaRPr lang="en-US" sz="2800" b="1" dirty="0">
              <a:latin typeface="Calibri Light" panose="020F0302020204030204" pitchFamily="34" charset="0"/>
              <a:cs typeface="Calibri Light" panose="020F0302020204030204" pitchFamily="34" charset="0"/>
            </a:endParaRPr>
          </a:p>
        </p:txBody>
      </p:sp>
      <p:graphicFrame>
        <p:nvGraphicFramePr>
          <p:cNvPr id="6" name="Google Shape;168;p9">
            <a:extLst>
              <a:ext uri="{FF2B5EF4-FFF2-40B4-BE49-F238E27FC236}">
                <a16:creationId xmlns:a16="http://schemas.microsoft.com/office/drawing/2014/main" id="{B09E95F1-C936-48FC-AF10-07A3E9524EDE}"/>
              </a:ext>
            </a:extLst>
          </p:cNvPr>
          <p:cNvGraphicFramePr/>
          <p:nvPr>
            <p:extLst>
              <p:ext uri="{D42A27DB-BD31-4B8C-83A1-F6EECF244321}">
                <p14:modId xmlns:p14="http://schemas.microsoft.com/office/powerpoint/2010/main" val="2842956013"/>
              </p:ext>
            </p:extLst>
          </p:nvPr>
        </p:nvGraphicFramePr>
        <p:xfrm>
          <a:off x="921728" y="2576524"/>
          <a:ext cx="10175950" cy="1910905"/>
        </p:xfrm>
        <a:graphic>
          <a:graphicData uri="http://schemas.openxmlformats.org/drawingml/2006/table">
            <a:tbl>
              <a:tblPr firstRow="1" bandRow="1">
                <a:noFill/>
              </a:tblPr>
              <a:tblGrid>
                <a:gridCol w="2382289">
                  <a:extLst>
                    <a:ext uri="{9D8B030D-6E8A-4147-A177-3AD203B41FA5}">
                      <a16:colId xmlns:a16="http://schemas.microsoft.com/office/drawing/2014/main" val="20000"/>
                    </a:ext>
                  </a:extLst>
                </a:gridCol>
                <a:gridCol w="2771335">
                  <a:extLst>
                    <a:ext uri="{9D8B030D-6E8A-4147-A177-3AD203B41FA5}">
                      <a16:colId xmlns:a16="http://schemas.microsoft.com/office/drawing/2014/main" val="20001"/>
                    </a:ext>
                  </a:extLst>
                </a:gridCol>
                <a:gridCol w="1392702">
                  <a:extLst>
                    <a:ext uri="{9D8B030D-6E8A-4147-A177-3AD203B41FA5}">
                      <a16:colId xmlns:a16="http://schemas.microsoft.com/office/drawing/2014/main" val="20002"/>
                    </a:ext>
                  </a:extLst>
                </a:gridCol>
                <a:gridCol w="3629624">
                  <a:extLst>
                    <a:ext uri="{9D8B030D-6E8A-4147-A177-3AD203B41FA5}">
                      <a16:colId xmlns:a16="http://schemas.microsoft.com/office/drawing/2014/main" val="20003"/>
                    </a:ext>
                  </a:extLst>
                </a:gridCol>
              </a:tblGrid>
              <a:tr h="729361">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DO NOT / DOES NOT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 </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0"/>
                  </a:ext>
                </a:extLst>
              </a:tr>
              <a:tr h="590772">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chemeClr val="tx1"/>
                          </a:solidFill>
                          <a:latin typeface="Calibri Light" panose="020F0302020204030204" pitchFamily="34" charset="0"/>
                          <a:ea typeface="Arial"/>
                          <a:cs typeface="Calibri Light" panose="020F0302020204030204" pitchFamily="34" charset="0"/>
                          <a:sym typeface="Arial"/>
                        </a:rPr>
                        <a:t>I – You- We- They</a:t>
                      </a:r>
                      <a:endParaRPr sz="24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 do not</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have </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some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marketing material</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1"/>
                  </a:ext>
                </a:extLst>
              </a:tr>
              <a:tr h="590772">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He-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She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It</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does not</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have</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some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marketing material</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2"/>
                  </a:ext>
                </a:extLst>
              </a:tr>
            </a:tbl>
          </a:graphicData>
        </a:graphic>
      </p:graphicFrame>
      <p:sp>
        <p:nvSpPr>
          <p:cNvPr id="7" name="Diagrama de flujo: conector 6">
            <a:extLst>
              <a:ext uri="{FF2B5EF4-FFF2-40B4-BE49-F238E27FC236}">
                <a16:creationId xmlns:a16="http://schemas.microsoft.com/office/drawing/2014/main" id="{EBBE352D-99F2-4F9D-95B1-F10EF98EB157}"/>
              </a:ext>
            </a:extLst>
          </p:cNvPr>
          <p:cNvSpPr/>
          <p:nvPr/>
        </p:nvSpPr>
        <p:spPr>
          <a:xfrm>
            <a:off x="3268254" y="5016234"/>
            <a:ext cx="1354527" cy="1262713"/>
          </a:xfrm>
          <a:prstGeom prst="flowChartConnector">
            <a:avLst/>
          </a:prstGeom>
          <a:solidFill>
            <a:srgbClr val="2F528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Don’t</a:t>
            </a:r>
          </a:p>
        </p:txBody>
      </p:sp>
      <p:sp>
        <p:nvSpPr>
          <p:cNvPr id="9" name="Diagrama de flujo: conector 8">
            <a:extLst>
              <a:ext uri="{FF2B5EF4-FFF2-40B4-BE49-F238E27FC236}">
                <a16:creationId xmlns:a16="http://schemas.microsoft.com/office/drawing/2014/main" id="{5B0FFE21-4990-4901-9641-E7E5E0F14985}"/>
              </a:ext>
            </a:extLst>
          </p:cNvPr>
          <p:cNvSpPr/>
          <p:nvPr/>
        </p:nvSpPr>
        <p:spPr>
          <a:xfrm>
            <a:off x="5026716" y="5016235"/>
            <a:ext cx="1354527" cy="1262713"/>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Doesn’t</a:t>
            </a:r>
          </a:p>
        </p:txBody>
      </p:sp>
    </p:spTree>
    <p:extLst>
      <p:ext uri="{BB962C8B-B14F-4D97-AF65-F5344CB8AC3E}">
        <p14:creationId xmlns:p14="http://schemas.microsoft.com/office/powerpoint/2010/main" val="186827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7513983" y="5082864"/>
            <a:ext cx="5047422"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6000" dirty="0">
                <a:solidFill>
                  <a:srgbClr val="5700FE"/>
                </a:solidFill>
                <a:latin typeface="Arial Black" panose="020B0A04020102020204" pitchFamily="34" charset="0"/>
                <a:ea typeface="Calibri"/>
                <a:cs typeface="Calibri"/>
                <a:sym typeface="Calibri"/>
              </a:rPr>
              <a:t>TO HAVE</a:t>
            </a:r>
            <a:endParaRPr sz="6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600" dirty="0">
              <a:solidFill>
                <a:srgbClr val="5700FE"/>
              </a:solidFill>
              <a:latin typeface="Calibri"/>
              <a:ea typeface="Calibri"/>
              <a:cs typeface="Calibri"/>
              <a:sym typeface="Calibri"/>
            </a:endParaRPr>
          </a:p>
        </p:txBody>
      </p:sp>
      <p:pic>
        <p:nvPicPr>
          <p:cNvPr id="3" name="Imagen 2" descr="Dibujo animado de una persona&#10;&#10;Descripción generada automáticamente con confianza baja">
            <a:extLst>
              <a:ext uri="{FF2B5EF4-FFF2-40B4-BE49-F238E27FC236}">
                <a16:creationId xmlns:a16="http://schemas.microsoft.com/office/drawing/2014/main" id="{4314E257-9836-4766-9774-F03E32EFE2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86245" y="2613257"/>
            <a:ext cx="5734126" cy="4244743"/>
          </a:xfrm>
          <a:prstGeom prst="rect">
            <a:avLst/>
          </a:prstGeom>
        </p:spPr>
      </p:pic>
      <p:pic>
        <p:nvPicPr>
          <p:cNvPr id="8" name="Imagen 7" descr="Una pantalla negra&#10;&#10;Descripción generada automáticamente con confianza media">
            <a:extLst>
              <a:ext uri="{FF2B5EF4-FFF2-40B4-BE49-F238E27FC236}">
                <a16:creationId xmlns:a16="http://schemas.microsoft.com/office/drawing/2014/main" id="{E1623887-8627-4158-B001-BCBDE06C88A1}"/>
              </a:ext>
            </a:extLst>
          </p:cNvPr>
          <p:cNvPicPr>
            <a:picLocks noChangeAspect="1"/>
          </p:cNvPicPr>
          <p:nvPr/>
        </p:nvPicPr>
        <p:blipFill>
          <a:blip r:embed="rId5"/>
          <a:stretch>
            <a:fillRect/>
          </a:stretch>
        </p:blipFill>
        <p:spPr>
          <a:xfrm>
            <a:off x="768085" y="1097279"/>
            <a:ext cx="5327915" cy="3405741"/>
          </a:xfrm>
          <a:prstGeom prst="rect">
            <a:avLst/>
          </a:prstGeom>
        </p:spPr>
      </p:pic>
      <p:sp>
        <p:nvSpPr>
          <p:cNvPr id="12" name="Google Shape;85;p1">
            <a:extLst>
              <a:ext uri="{FF2B5EF4-FFF2-40B4-BE49-F238E27FC236}">
                <a16:creationId xmlns:a16="http://schemas.microsoft.com/office/drawing/2014/main" id="{2048F745-0E5D-4BA8-858F-C8EF920B661C}"/>
              </a:ext>
            </a:extLst>
          </p:cNvPr>
          <p:cNvSpPr txBox="1">
            <a:spLocks/>
          </p:cNvSpPr>
          <p:nvPr/>
        </p:nvSpPr>
        <p:spPr>
          <a:xfrm>
            <a:off x="1668922" y="2240545"/>
            <a:ext cx="3526240" cy="675812"/>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2800" b="1" dirty="0">
                <a:latin typeface="Calibri Light" panose="020F0302020204030204" pitchFamily="34" charset="0"/>
                <a:cs typeface="Calibri Light" panose="020F0302020204030204" pitchFamily="34" charset="0"/>
              </a:rPr>
              <a:t>Does Manuela </a:t>
            </a:r>
            <a:r>
              <a:rPr lang="en-US" sz="2800" b="1" dirty="0">
                <a:solidFill>
                  <a:srgbClr val="FF0066"/>
                </a:solidFill>
                <a:latin typeface="Calibri Light" panose="020F0302020204030204" pitchFamily="34" charset="0"/>
                <a:cs typeface="Calibri Light" panose="020F0302020204030204" pitchFamily="34" charset="0"/>
              </a:rPr>
              <a:t>have</a:t>
            </a:r>
            <a:r>
              <a:rPr lang="en-US" sz="2800" b="1" dirty="0">
                <a:latin typeface="Calibri Light" panose="020F0302020204030204" pitchFamily="34" charset="0"/>
                <a:cs typeface="Calibri Light" panose="020F0302020204030204" pitchFamily="34" charset="0"/>
              </a:rPr>
              <a:t> the codes  to program our project?</a:t>
            </a:r>
          </a:p>
          <a:p>
            <a:pPr marL="0" indent="0" algn="ctr">
              <a:buNone/>
            </a:pPr>
            <a:endParaRPr lang="en-US" sz="3600" dirty="0"/>
          </a:p>
        </p:txBody>
      </p:sp>
      <p:pic>
        <p:nvPicPr>
          <p:cNvPr id="13" name="Imagen 12" descr="Una pantalla negra&#10;&#10;Descripción generada automáticamente con confianza media">
            <a:extLst>
              <a:ext uri="{FF2B5EF4-FFF2-40B4-BE49-F238E27FC236}">
                <a16:creationId xmlns:a16="http://schemas.microsoft.com/office/drawing/2014/main" id="{0E02E54F-C120-4EB7-84DB-DBA496ECE6A4}"/>
              </a:ext>
            </a:extLst>
          </p:cNvPr>
          <p:cNvPicPr>
            <a:picLocks noChangeAspect="1"/>
          </p:cNvPicPr>
          <p:nvPr/>
        </p:nvPicPr>
        <p:blipFill>
          <a:blip r:embed="rId5"/>
          <a:stretch>
            <a:fillRect/>
          </a:stretch>
        </p:blipFill>
        <p:spPr>
          <a:xfrm flipH="1">
            <a:off x="5512315" y="1061399"/>
            <a:ext cx="5327914" cy="3405741"/>
          </a:xfrm>
          <a:prstGeom prst="rect">
            <a:avLst/>
          </a:prstGeom>
        </p:spPr>
      </p:pic>
      <p:sp>
        <p:nvSpPr>
          <p:cNvPr id="14" name="Google Shape;85;p1">
            <a:extLst>
              <a:ext uri="{FF2B5EF4-FFF2-40B4-BE49-F238E27FC236}">
                <a16:creationId xmlns:a16="http://schemas.microsoft.com/office/drawing/2014/main" id="{64149E20-F0A1-460F-AC53-B506F27B8443}"/>
              </a:ext>
            </a:extLst>
          </p:cNvPr>
          <p:cNvSpPr txBox="1">
            <a:spLocks/>
          </p:cNvSpPr>
          <p:nvPr/>
        </p:nvSpPr>
        <p:spPr>
          <a:xfrm>
            <a:off x="6314577" y="2275350"/>
            <a:ext cx="3526240" cy="675812"/>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2800" b="1" dirty="0">
                <a:latin typeface="Calibri Light" panose="020F0302020204030204" pitchFamily="34" charset="0"/>
                <a:cs typeface="Calibri Light" panose="020F0302020204030204" pitchFamily="34" charset="0"/>
              </a:rPr>
              <a:t>Yes, of course! She </a:t>
            </a:r>
            <a:r>
              <a:rPr lang="en-US" sz="2800" b="1" dirty="0">
                <a:solidFill>
                  <a:srgbClr val="FF0066"/>
                </a:solidFill>
                <a:latin typeface="Calibri Light" panose="020F0302020204030204" pitchFamily="34" charset="0"/>
                <a:cs typeface="Calibri Light" panose="020F0302020204030204" pitchFamily="34" charset="0"/>
              </a:rPr>
              <a:t>has</a:t>
            </a:r>
            <a:r>
              <a:rPr lang="en-US" sz="2800" b="1" dirty="0">
                <a:latin typeface="Calibri Light" panose="020F0302020204030204" pitchFamily="34" charset="0"/>
                <a:cs typeface="Calibri Light" panose="020F0302020204030204" pitchFamily="34" charset="0"/>
              </a:rPr>
              <a:t> all the codes. </a:t>
            </a:r>
          </a:p>
          <a:p>
            <a:pPr marL="0" indent="0" algn="ctr">
              <a:buNone/>
            </a:pPr>
            <a:endParaRPr lang="en-US" sz="3600" dirty="0"/>
          </a:p>
        </p:txBody>
      </p:sp>
      <p:pic>
        <p:nvPicPr>
          <p:cNvPr id="15" name="Imagen 14" descr="Imagen que contiene Forma&#10;&#10;Descripción generada automáticamente">
            <a:extLst>
              <a:ext uri="{FF2B5EF4-FFF2-40B4-BE49-F238E27FC236}">
                <a16:creationId xmlns:a16="http://schemas.microsoft.com/office/drawing/2014/main" id="{EAFE7042-F397-43AD-83D3-E4D28719FB16}"/>
              </a:ext>
            </a:extLst>
          </p:cNvPr>
          <p:cNvPicPr>
            <a:picLocks noChangeAspect="1"/>
          </p:cNvPicPr>
          <p:nvPr/>
        </p:nvPicPr>
        <p:blipFill>
          <a:blip r:embed="rId6"/>
          <a:stretch>
            <a:fillRect/>
          </a:stretch>
        </p:blipFill>
        <p:spPr>
          <a:xfrm rot="18396536" flipH="1">
            <a:off x="3907135" y="-381312"/>
            <a:ext cx="4263324" cy="2885423"/>
          </a:xfrm>
          <a:prstGeom prst="rect">
            <a:avLst/>
          </a:prstGeom>
        </p:spPr>
      </p:pic>
      <p:sp>
        <p:nvSpPr>
          <p:cNvPr id="17" name="Google Shape;85;p1">
            <a:extLst>
              <a:ext uri="{FF2B5EF4-FFF2-40B4-BE49-F238E27FC236}">
                <a16:creationId xmlns:a16="http://schemas.microsoft.com/office/drawing/2014/main" id="{3BD644A2-B8FF-4E34-A6FC-F34768F77956}"/>
              </a:ext>
            </a:extLst>
          </p:cNvPr>
          <p:cNvSpPr txBox="1">
            <a:spLocks/>
          </p:cNvSpPr>
          <p:nvPr/>
        </p:nvSpPr>
        <p:spPr>
          <a:xfrm>
            <a:off x="5106686" y="841550"/>
            <a:ext cx="1587189" cy="675812"/>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2800" b="1" dirty="0">
                <a:latin typeface="Calibri Light" panose="020F0302020204030204" pitchFamily="34" charset="0"/>
                <a:cs typeface="Calibri Light" panose="020F0302020204030204" pitchFamily="34" charset="0"/>
              </a:rPr>
              <a:t>Do we </a:t>
            </a:r>
            <a:r>
              <a:rPr lang="en-US" sz="2800" b="1" dirty="0">
                <a:solidFill>
                  <a:srgbClr val="FF0066"/>
                </a:solidFill>
                <a:latin typeface="Calibri Light" panose="020F0302020204030204" pitchFamily="34" charset="0"/>
                <a:cs typeface="Calibri Light" panose="020F0302020204030204" pitchFamily="34" charset="0"/>
              </a:rPr>
              <a:t>have</a:t>
            </a:r>
            <a:r>
              <a:rPr lang="en-US" sz="2800" b="1" dirty="0">
                <a:latin typeface="Calibri Light" panose="020F0302020204030204" pitchFamily="34" charset="0"/>
                <a:cs typeface="Calibri Light" panose="020F0302020204030204" pitchFamily="34" charset="0"/>
              </a:rPr>
              <a:t> a project?</a:t>
            </a:r>
          </a:p>
          <a:p>
            <a:pPr marL="0" indent="0" algn="ctr">
              <a:buNone/>
            </a:pPr>
            <a:endParaRPr lang="en-US" sz="3600" dirty="0"/>
          </a:p>
        </p:txBody>
      </p:sp>
      <p:sp>
        <p:nvSpPr>
          <p:cNvPr id="18" name="Diagrama de flujo: conector 17">
            <a:extLst>
              <a:ext uri="{FF2B5EF4-FFF2-40B4-BE49-F238E27FC236}">
                <a16:creationId xmlns:a16="http://schemas.microsoft.com/office/drawing/2014/main" id="{FFB0D378-EDD7-449F-95FC-6FD79E4EADE9}"/>
              </a:ext>
            </a:extLst>
          </p:cNvPr>
          <p:cNvSpPr/>
          <p:nvPr/>
        </p:nvSpPr>
        <p:spPr>
          <a:xfrm>
            <a:off x="1150164" y="1692670"/>
            <a:ext cx="600361" cy="582680"/>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1</a:t>
            </a:r>
          </a:p>
        </p:txBody>
      </p:sp>
      <p:sp>
        <p:nvSpPr>
          <p:cNvPr id="19" name="Diagrama de flujo: conector 18">
            <a:extLst>
              <a:ext uri="{FF2B5EF4-FFF2-40B4-BE49-F238E27FC236}">
                <a16:creationId xmlns:a16="http://schemas.microsoft.com/office/drawing/2014/main" id="{516767F8-8C34-4C6B-B23B-9E3925ABF506}"/>
              </a:ext>
            </a:extLst>
          </p:cNvPr>
          <p:cNvSpPr/>
          <p:nvPr/>
        </p:nvSpPr>
        <p:spPr>
          <a:xfrm>
            <a:off x="9808311" y="1692670"/>
            <a:ext cx="600361" cy="582680"/>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2</a:t>
            </a:r>
          </a:p>
        </p:txBody>
      </p:sp>
      <p:sp>
        <p:nvSpPr>
          <p:cNvPr id="20" name="Diagrama de flujo: conector 19">
            <a:extLst>
              <a:ext uri="{FF2B5EF4-FFF2-40B4-BE49-F238E27FC236}">
                <a16:creationId xmlns:a16="http://schemas.microsoft.com/office/drawing/2014/main" id="{DCA132EC-5AF2-47F6-89CB-FE11043C24B3}"/>
              </a:ext>
            </a:extLst>
          </p:cNvPr>
          <p:cNvSpPr/>
          <p:nvPr/>
        </p:nvSpPr>
        <p:spPr>
          <a:xfrm>
            <a:off x="6521678" y="31423"/>
            <a:ext cx="600361" cy="582680"/>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3</a:t>
            </a:r>
          </a:p>
        </p:txBody>
      </p:sp>
    </p:spTree>
    <p:extLst>
      <p:ext uri="{BB962C8B-B14F-4D97-AF65-F5344CB8AC3E}">
        <p14:creationId xmlns:p14="http://schemas.microsoft.com/office/powerpoint/2010/main" val="7043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Imagen 3">
            <a:extLst>
              <a:ext uri="{FF2B5EF4-FFF2-40B4-BE49-F238E27FC236}">
                <a16:creationId xmlns:a16="http://schemas.microsoft.com/office/drawing/2014/main" id="{1C0421FA-42E0-42BD-8ABB-0532FA53E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84" name="Google Shape;84;p1"/>
          <p:cNvSpPr txBox="1">
            <a:spLocks noGrp="1"/>
          </p:cNvSpPr>
          <p:nvPr>
            <p:ph type="ctrTitle"/>
          </p:nvPr>
        </p:nvSpPr>
        <p:spPr>
          <a:xfrm>
            <a:off x="786595" y="2547326"/>
            <a:ext cx="10527323" cy="1636223"/>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ct val="100000"/>
              <a:buFont typeface="Calibri"/>
              <a:buNone/>
            </a:pPr>
            <a:r>
              <a:rPr lang="en-US" dirty="0">
                <a:solidFill>
                  <a:srgbClr val="5700FE"/>
                </a:solidFill>
                <a:latin typeface="Arial Black" panose="020B0A04020102020204" pitchFamily="34" charset="0"/>
              </a:rPr>
              <a:t>HOW OFTEN DO YOU STUDY PROGRAMMING?</a:t>
            </a:r>
            <a:endParaRPr sz="4000" dirty="0">
              <a:solidFill>
                <a:srgbClr val="5700FE"/>
              </a:solidFill>
              <a:latin typeface="Arial Black" panose="020B0A04020102020204" pitchFamily="34" charset="0"/>
            </a:endParaRPr>
          </a:p>
        </p:txBody>
      </p:sp>
      <p:sp>
        <p:nvSpPr>
          <p:cNvPr id="85" name="Google Shape;85;p1"/>
          <p:cNvSpPr txBox="1">
            <a:spLocks noGrp="1"/>
          </p:cNvSpPr>
          <p:nvPr>
            <p:ph type="subTitle" idx="1"/>
          </p:nvPr>
        </p:nvSpPr>
        <p:spPr>
          <a:xfrm>
            <a:off x="3810000" y="4389830"/>
            <a:ext cx="4572000" cy="66047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800"/>
              <a:buNone/>
            </a:pPr>
            <a:r>
              <a:rPr lang="en-US" sz="3200" b="1" dirty="0">
                <a:latin typeface="Calibri Light" panose="020F0302020204030204" pitchFamily="34" charset="0"/>
                <a:cs typeface="Calibri Light" panose="020F0302020204030204" pitchFamily="34" charset="0"/>
              </a:rPr>
              <a:t>UNIT 1 | CYCLE 2</a:t>
            </a:r>
            <a:endParaRPr sz="1400" b="1" dirty="0">
              <a:latin typeface="Calibri Light" panose="020F0302020204030204" pitchFamily="34" charset="0"/>
              <a:cs typeface="Calibri Light" panose="020F03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6000" dirty="0">
                <a:solidFill>
                  <a:srgbClr val="5700FE"/>
                </a:solidFill>
                <a:latin typeface="Arial Black" panose="020B0A04020102020204" pitchFamily="34" charset="0"/>
                <a:ea typeface="Calibri"/>
                <a:cs typeface="Calibri"/>
                <a:sym typeface="Calibri"/>
              </a:rPr>
              <a:t>TO GO</a:t>
            </a:r>
            <a:endParaRPr sz="6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6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69498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800" b="1" dirty="0">
              <a:latin typeface="Calibri Light" panose="020F0302020204030204" pitchFamily="34" charset="0"/>
              <a:cs typeface="Calibri Light" panose="020F0302020204030204" pitchFamily="34" charset="0"/>
            </a:endParaRPr>
          </a:p>
        </p:txBody>
      </p:sp>
      <p:graphicFrame>
        <p:nvGraphicFramePr>
          <p:cNvPr id="7" name="Google Shape;181;p10">
            <a:extLst>
              <a:ext uri="{FF2B5EF4-FFF2-40B4-BE49-F238E27FC236}">
                <a16:creationId xmlns:a16="http://schemas.microsoft.com/office/drawing/2014/main" id="{8AE88D5C-0A03-49E0-B994-B89FD29EBE1D}"/>
              </a:ext>
            </a:extLst>
          </p:cNvPr>
          <p:cNvGraphicFramePr/>
          <p:nvPr>
            <p:extLst>
              <p:ext uri="{D42A27DB-BD31-4B8C-83A1-F6EECF244321}">
                <p14:modId xmlns:p14="http://schemas.microsoft.com/office/powerpoint/2010/main" val="1126508627"/>
              </p:ext>
            </p:extLst>
          </p:nvPr>
        </p:nvGraphicFramePr>
        <p:xfrm>
          <a:off x="1197768" y="3257841"/>
          <a:ext cx="9733112" cy="1708053"/>
        </p:xfrm>
        <a:graphic>
          <a:graphicData uri="http://schemas.openxmlformats.org/drawingml/2006/table">
            <a:tbl>
              <a:tblPr firstRow="1" bandRow="1">
                <a:noFill/>
              </a:tblPr>
              <a:tblGrid>
                <a:gridCol w="2967542">
                  <a:extLst>
                    <a:ext uri="{9D8B030D-6E8A-4147-A177-3AD203B41FA5}">
                      <a16:colId xmlns:a16="http://schemas.microsoft.com/office/drawing/2014/main" val="20000"/>
                    </a:ext>
                  </a:extLst>
                </a:gridCol>
                <a:gridCol w="2098333">
                  <a:extLst>
                    <a:ext uri="{9D8B030D-6E8A-4147-A177-3AD203B41FA5}">
                      <a16:colId xmlns:a16="http://schemas.microsoft.com/office/drawing/2014/main" val="20001"/>
                    </a:ext>
                  </a:extLst>
                </a:gridCol>
                <a:gridCol w="4667237">
                  <a:extLst>
                    <a:ext uri="{9D8B030D-6E8A-4147-A177-3AD203B41FA5}">
                      <a16:colId xmlns:a16="http://schemas.microsoft.com/office/drawing/2014/main" val="20002"/>
                    </a:ext>
                  </a:extLst>
                </a:gridCol>
              </a:tblGrid>
              <a:tr h="569351">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 </a:t>
                      </a:r>
                      <a:endParaRPr lang="es-CO"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lang="es-CO" sz="20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0"/>
                  </a:ext>
                </a:extLst>
              </a:tr>
              <a:tr h="569351">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I – You- We- They</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go</a:t>
                      </a:r>
                      <a:endParaRPr sz="28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to</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the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company</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every</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week</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1"/>
                  </a:ext>
                </a:extLst>
              </a:tr>
              <a:tr h="569351">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He-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She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It</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go</a:t>
                      </a:r>
                      <a:r>
                        <a:rPr lang="es-CO" sz="2800" b="1" i="0" u="none" strike="noStrike" cap="none" dirty="0" err="1">
                          <a:solidFill>
                            <a:srgbClr val="5700FE"/>
                          </a:solidFill>
                          <a:latin typeface="Calibri Light" panose="020F0302020204030204" pitchFamily="34" charset="0"/>
                          <a:ea typeface="Arial"/>
                          <a:cs typeface="Calibri Light" panose="020F0302020204030204" pitchFamily="34" charset="0"/>
                          <a:sym typeface="Arial"/>
                        </a:rPr>
                        <a:t>es</a:t>
                      </a:r>
                      <a:endParaRPr sz="2800" b="1" i="0" u="none" strike="noStrike" cap="none" dirty="0">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to</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the</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company</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every</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week</a:t>
                      </a:r>
                      <a:r>
                        <a:rPr lang="es-CO"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30521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6000" dirty="0">
                <a:solidFill>
                  <a:srgbClr val="5700FE"/>
                </a:solidFill>
                <a:latin typeface="Arial Black" panose="020B0A04020102020204" pitchFamily="34" charset="0"/>
                <a:ea typeface="Calibri"/>
                <a:cs typeface="Calibri"/>
                <a:sym typeface="Calibri"/>
              </a:rPr>
              <a:t>TO GO</a:t>
            </a:r>
            <a:endParaRPr sz="6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6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69498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NEGATIVE</a:t>
            </a:r>
          </a:p>
          <a:p>
            <a:pPr algn="just">
              <a:lnSpc>
                <a:spcPct val="90000"/>
              </a:lnSpc>
              <a:buClr>
                <a:schemeClr val="dk1"/>
              </a:buClr>
              <a:buSzPts val="4800"/>
            </a:pPr>
            <a:endParaRPr lang="en-US" sz="2800" b="1" dirty="0">
              <a:latin typeface="Calibri Light" panose="020F0302020204030204" pitchFamily="34" charset="0"/>
              <a:cs typeface="Calibri Light" panose="020F0302020204030204" pitchFamily="34" charset="0"/>
            </a:endParaRPr>
          </a:p>
        </p:txBody>
      </p:sp>
      <p:graphicFrame>
        <p:nvGraphicFramePr>
          <p:cNvPr id="6" name="Google Shape;193;p11">
            <a:extLst>
              <a:ext uri="{FF2B5EF4-FFF2-40B4-BE49-F238E27FC236}">
                <a16:creationId xmlns:a16="http://schemas.microsoft.com/office/drawing/2014/main" id="{5979D31D-3A1D-48BC-A92F-98374C87DD00}"/>
              </a:ext>
            </a:extLst>
          </p:cNvPr>
          <p:cNvGraphicFramePr/>
          <p:nvPr>
            <p:extLst>
              <p:ext uri="{D42A27DB-BD31-4B8C-83A1-F6EECF244321}">
                <p14:modId xmlns:p14="http://schemas.microsoft.com/office/powerpoint/2010/main" val="1307247145"/>
              </p:ext>
            </p:extLst>
          </p:nvPr>
        </p:nvGraphicFramePr>
        <p:xfrm>
          <a:off x="704533" y="2814454"/>
          <a:ext cx="10691446" cy="1868265"/>
        </p:xfrm>
        <a:graphic>
          <a:graphicData uri="http://schemas.openxmlformats.org/drawingml/2006/table">
            <a:tbl>
              <a:tblPr firstRow="1" bandRow="1">
                <a:noFill/>
              </a:tblPr>
              <a:tblGrid>
                <a:gridCol w="3023405">
                  <a:extLst>
                    <a:ext uri="{9D8B030D-6E8A-4147-A177-3AD203B41FA5}">
                      <a16:colId xmlns:a16="http://schemas.microsoft.com/office/drawing/2014/main" val="20000"/>
                    </a:ext>
                  </a:extLst>
                </a:gridCol>
                <a:gridCol w="2896750">
                  <a:extLst>
                    <a:ext uri="{9D8B030D-6E8A-4147-A177-3AD203B41FA5}">
                      <a16:colId xmlns:a16="http://schemas.microsoft.com/office/drawing/2014/main" val="20001"/>
                    </a:ext>
                  </a:extLst>
                </a:gridCol>
                <a:gridCol w="1571852">
                  <a:extLst>
                    <a:ext uri="{9D8B030D-6E8A-4147-A177-3AD203B41FA5}">
                      <a16:colId xmlns:a16="http://schemas.microsoft.com/office/drawing/2014/main" val="20002"/>
                    </a:ext>
                  </a:extLst>
                </a:gridCol>
                <a:gridCol w="3199439">
                  <a:extLst>
                    <a:ext uri="{9D8B030D-6E8A-4147-A177-3AD203B41FA5}">
                      <a16:colId xmlns:a16="http://schemas.microsoft.com/office/drawing/2014/main" val="20003"/>
                    </a:ext>
                  </a:extLst>
                </a:gridCol>
              </a:tblGrid>
              <a:tr h="622755">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DO NOT / DOES NOT</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 </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0"/>
                  </a:ext>
                </a:extLst>
              </a:tr>
              <a:tr h="622755">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I –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You</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We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They</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 do not</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go </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chemeClr val="tx1"/>
                          </a:solidFill>
                          <a:latin typeface="Calibri Light" panose="020F0302020204030204" pitchFamily="34" charset="0"/>
                          <a:ea typeface="Arial"/>
                          <a:cs typeface="Calibri Light" panose="020F0302020204030204" pitchFamily="34" charset="0"/>
                          <a:sym typeface="Arial"/>
                        </a:rPr>
                        <a:t>to the company.</a:t>
                      </a:r>
                      <a:endParaRPr sz="12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1"/>
                  </a:ext>
                </a:extLst>
              </a:tr>
              <a:tr h="622755">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He-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She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It</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does not</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rgbClr val="FF0062"/>
                          </a:solidFill>
                          <a:latin typeface="Calibri Light" panose="020F0302020204030204" pitchFamily="34" charset="0"/>
                          <a:ea typeface="Arial"/>
                          <a:cs typeface="Calibri Light" panose="020F0302020204030204" pitchFamily="34" charset="0"/>
                          <a:sym typeface="Arial"/>
                        </a:rPr>
                        <a:t>go</a:t>
                      </a:r>
                      <a:endParaRPr sz="24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to</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the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company</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2"/>
                  </a:ext>
                </a:extLst>
              </a:tr>
            </a:tbl>
          </a:graphicData>
        </a:graphic>
      </p:graphicFrame>
      <p:sp>
        <p:nvSpPr>
          <p:cNvPr id="8" name="Diagrama de flujo: conector 7">
            <a:extLst>
              <a:ext uri="{FF2B5EF4-FFF2-40B4-BE49-F238E27FC236}">
                <a16:creationId xmlns:a16="http://schemas.microsoft.com/office/drawing/2014/main" id="{3BE7CEBE-874F-4E8D-BF31-7C3D69A40328}"/>
              </a:ext>
            </a:extLst>
          </p:cNvPr>
          <p:cNvSpPr/>
          <p:nvPr/>
        </p:nvSpPr>
        <p:spPr>
          <a:xfrm>
            <a:off x="3859097" y="5016234"/>
            <a:ext cx="1354527" cy="1262713"/>
          </a:xfrm>
          <a:prstGeom prst="flowChartConnector">
            <a:avLst/>
          </a:prstGeom>
          <a:solidFill>
            <a:srgbClr val="2F528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Don’t</a:t>
            </a:r>
          </a:p>
        </p:txBody>
      </p:sp>
      <p:sp>
        <p:nvSpPr>
          <p:cNvPr id="9" name="Diagrama de flujo: conector 8">
            <a:extLst>
              <a:ext uri="{FF2B5EF4-FFF2-40B4-BE49-F238E27FC236}">
                <a16:creationId xmlns:a16="http://schemas.microsoft.com/office/drawing/2014/main" id="{5220B937-7B37-4047-B8C4-6AE0C5940851}"/>
              </a:ext>
            </a:extLst>
          </p:cNvPr>
          <p:cNvSpPr/>
          <p:nvPr/>
        </p:nvSpPr>
        <p:spPr>
          <a:xfrm>
            <a:off x="5617559" y="5016235"/>
            <a:ext cx="1354527" cy="1262713"/>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Doesn’t</a:t>
            </a:r>
          </a:p>
        </p:txBody>
      </p:sp>
    </p:spTree>
    <p:extLst>
      <p:ext uri="{BB962C8B-B14F-4D97-AF65-F5344CB8AC3E}">
        <p14:creationId xmlns:p14="http://schemas.microsoft.com/office/powerpoint/2010/main" val="161927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7513983" y="5082864"/>
            <a:ext cx="5047422"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6000" dirty="0">
                <a:solidFill>
                  <a:srgbClr val="5700FE"/>
                </a:solidFill>
                <a:latin typeface="Arial Black" panose="020B0A04020102020204" pitchFamily="34" charset="0"/>
                <a:ea typeface="Calibri"/>
                <a:cs typeface="Calibri"/>
                <a:sym typeface="Calibri"/>
              </a:rPr>
              <a:t>TO GO</a:t>
            </a:r>
            <a:endParaRPr sz="6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600" dirty="0">
              <a:solidFill>
                <a:srgbClr val="5700FE"/>
              </a:solidFill>
              <a:latin typeface="Calibri"/>
              <a:ea typeface="Calibri"/>
              <a:cs typeface="Calibri"/>
              <a:sym typeface="Calibri"/>
            </a:endParaRPr>
          </a:p>
        </p:txBody>
      </p:sp>
      <p:pic>
        <p:nvPicPr>
          <p:cNvPr id="8" name="Imagen 7" descr="Una pantalla negra&#10;&#10;Descripción generada automáticamente con confianza media">
            <a:extLst>
              <a:ext uri="{FF2B5EF4-FFF2-40B4-BE49-F238E27FC236}">
                <a16:creationId xmlns:a16="http://schemas.microsoft.com/office/drawing/2014/main" id="{E1623887-8627-4158-B001-BCBDE06C88A1}"/>
              </a:ext>
            </a:extLst>
          </p:cNvPr>
          <p:cNvPicPr>
            <a:picLocks noChangeAspect="1"/>
          </p:cNvPicPr>
          <p:nvPr/>
        </p:nvPicPr>
        <p:blipFill>
          <a:blip r:embed="rId4"/>
          <a:stretch>
            <a:fillRect/>
          </a:stretch>
        </p:blipFill>
        <p:spPr>
          <a:xfrm>
            <a:off x="768085" y="1097279"/>
            <a:ext cx="5327915" cy="3405741"/>
          </a:xfrm>
          <a:prstGeom prst="rect">
            <a:avLst/>
          </a:prstGeom>
        </p:spPr>
      </p:pic>
      <p:sp>
        <p:nvSpPr>
          <p:cNvPr id="12" name="Google Shape;85;p1">
            <a:extLst>
              <a:ext uri="{FF2B5EF4-FFF2-40B4-BE49-F238E27FC236}">
                <a16:creationId xmlns:a16="http://schemas.microsoft.com/office/drawing/2014/main" id="{2048F745-0E5D-4BA8-858F-C8EF920B661C}"/>
              </a:ext>
            </a:extLst>
          </p:cNvPr>
          <p:cNvSpPr txBox="1">
            <a:spLocks/>
          </p:cNvSpPr>
          <p:nvPr/>
        </p:nvSpPr>
        <p:spPr>
          <a:xfrm>
            <a:off x="1668922" y="2240545"/>
            <a:ext cx="3526240" cy="6758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2800" b="1" dirty="0">
                <a:latin typeface="Calibri Light" panose="020F0302020204030204" pitchFamily="34" charset="0"/>
                <a:cs typeface="Calibri Light" panose="020F0302020204030204" pitchFamily="34" charset="0"/>
              </a:rPr>
              <a:t>Is it mandatory to go?</a:t>
            </a:r>
          </a:p>
          <a:p>
            <a:pPr marL="0" indent="0" algn="ctr">
              <a:buNone/>
            </a:pPr>
            <a:endParaRPr lang="en-US" sz="3600" dirty="0"/>
          </a:p>
        </p:txBody>
      </p:sp>
      <p:pic>
        <p:nvPicPr>
          <p:cNvPr id="13" name="Imagen 12" descr="Una pantalla negra&#10;&#10;Descripción generada automáticamente con confianza media">
            <a:extLst>
              <a:ext uri="{FF2B5EF4-FFF2-40B4-BE49-F238E27FC236}">
                <a16:creationId xmlns:a16="http://schemas.microsoft.com/office/drawing/2014/main" id="{0E02E54F-C120-4EB7-84DB-DBA496ECE6A4}"/>
              </a:ext>
            </a:extLst>
          </p:cNvPr>
          <p:cNvPicPr>
            <a:picLocks noChangeAspect="1"/>
          </p:cNvPicPr>
          <p:nvPr/>
        </p:nvPicPr>
        <p:blipFill>
          <a:blip r:embed="rId4"/>
          <a:stretch>
            <a:fillRect/>
          </a:stretch>
        </p:blipFill>
        <p:spPr>
          <a:xfrm flipH="1">
            <a:off x="5512315" y="1061399"/>
            <a:ext cx="5327914" cy="3405741"/>
          </a:xfrm>
          <a:prstGeom prst="rect">
            <a:avLst/>
          </a:prstGeom>
        </p:spPr>
      </p:pic>
      <p:sp>
        <p:nvSpPr>
          <p:cNvPr id="14" name="Google Shape;85;p1">
            <a:extLst>
              <a:ext uri="{FF2B5EF4-FFF2-40B4-BE49-F238E27FC236}">
                <a16:creationId xmlns:a16="http://schemas.microsoft.com/office/drawing/2014/main" id="{64149E20-F0A1-460F-AC53-B506F27B8443}"/>
              </a:ext>
            </a:extLst>
          </p:cNvPr>
          <p:cNvSpPr txBox="1">
            <a:spLocks/>
          </p:cNvSpPr>
          <p:nvPr/>
        </p:nvSpPr>
        <p:spPr>
          <a:xfrm>
            <a:off x="6314577" y="2275350"/>
            <a:ext cx="3526240" cy="675812"/>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2800" b="1" dirty="0">
                <a:latin typeface="Calibri Light" panose="020F0302020204030204" pitchFamily="34" charset="0"/>
                <a:cs typeface="Calibri Light" panose="020F0302020204030204" pitchFamily="34" charset="0"/>
              </a:rPr>
              <a:t>We </a:t>
            </a:r>
            <a:r>
              <a:rPr lang="en-US" sz="2800" b="1" dirty="0">
                <a:solidFill>
                  <a:srgbClr val="FF0066"/>
                </a:solidFill>
                <a:latin typeface="Calibri Light" panose="020F0302020204030204" pitchFamily="34" charset="0"/>
                <a:cs typeface="Calibri Light" panose="020F0302020204030204" pitchFamily="34" charset="0"/>
              </a:rPr>
              <a:t>go</a:t>
            </a:r>
            <a:r>
              <a:rPr lang="en-US" sz="2800" b="1" dirty="0">
                <a:latin typeface="Calibri Light" panose="020F0302020204030204" pitchFamily="34" charset="0"/>
                <a:cs typeface="Calibri Light" panose="020F0302020204030204" pitchFamily="34" charset="0"/>
              </a:rPr>
              <a:t> to a technological festival on Saturday.</a:t>
            </a:r>
          </a:p>
          <a:p>
            <a:pPr marL="0" indent="0" algn="ctr">
              <a:buNone/>
            </a:pPr>
            <a:endParaRPr lang="en-US" sz="3600" dirty="0"/>
          </a:p>
        </p:txBody>
      </p:sp>
      <p:pic>
        <p:nvPicPr>
          <p:cNvPr id="15" name="Imagen 14" descr="Imagen que contiene Forma&#10;&#10;Descripción generada automáticamente">
            <a:extLst>
              <a:ext uri="{FF2B5EF4-FFF2-40B4-BE49-F238E27FC236}">
                <a16:creationId xmlns:a16="http://schemas.microsoft.com/office/drawing/2014/main" id="{EAFE7042-F397-43AD-83D3-E4D28719FB16}"/>
              </a:ext>
            </a:extLst>
          </p:cNvPr>
          <p:cNvPicPr>
            <a:picLocks noChangeAspect="1"/>
          </p:cNvPicPr>
          <p:nvPr/>
        </p:nvPicPr>
        <p:blipFill>
          <a:blip r:embed="rId5"/>
          <a:stretch>
            <a:fillRect/>
          </a:stretch>
        </p:blipFill>
        <p:spPr>
          <a:xfrm rot="18396536" flipH="1">
            <a:off x="3907135" y="-381312"/>
            <a:ext cx="4263324" cy="2885423"/>
          </a:xfrm>
          <a:prstGeom prst="rect">
            <a:avLst/>
          </a:prstGeom>
        </p:spPr>
      </p:pic>
      <p:sp>
        <p:nvSpPr>
          <p:cNvPr id="17" name="Google Shape;85;p1">
            <a:extLst>
              <a:ext uri="{FF2B5EF4-FFF2-40B4-BE49-F238E27FC236}">
                <a16:creationId xmlns:a16="http://schemas.microsoft.com/office/drawing/2014/main" id="{3BD644A2-B8FF-4E34-A6FC-F34768F77956}"/>
              </a:ext>
            </a:extLst>
          </p:cNvPr>
          <p:cNvSpPr txBox="1">
            <a:spLocks/>
          </p:cNvSpPr>
          <p:nvPr/>
        </p:nvSpPr>
        <p:spPr>
          <a:xfrm>
            <a:off x="5106686" y="841550"/>
            <a:ext cx="1587189" cy="6758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2800" b="1" dirty="0">
                <a:latin typeface="Calibri Light" panose="020F0302020204030204" pitchFamily="34" charset="0"/>
                <a:cs typeface="Calibri Light" panose="020F0302020204030204" pitchFamily="34" charset="0"/>
              </a:rPr>
              <a:t>I think so. </a:t>
            </a:r>
          </a:p>
          <a:p>
            <a:pPr marL="0" indent="0" algn="ctr">
              <a:buNone/>
            </a:pPr>
            <a:endParaRPr lang="en-US" sz="3600" dirty="0"/>
          </a:p>
        </p:txBody>
      </p:sp>
      <p:sp>
        <p:nvSpPr>
          <p:cNvPr id="18" name="Diagrama de flujo: conector 17">
            <a:extLst>
              <a:ext uri="{FF2B5EF4-FFF2-40B4-BE49-F238E27FC236}">
                <a16:creationId xmlns:a16="http://schemas.microsoft.com/office/drawing/2014/main" id="{FFB0D378-EDD7-449F-95FC-6FD79E4EADE9}"/>
              </a:ext>
            </a:extLst>
          </p:cNvPr>
          <p:cNvSpPr/>
          <p:nvPr/>
        </p:nvSpPr>
        <p:spPr>
          <a:xfrm>
            <a:off x="9808311" y="1647684"/>
            <a:ext cx="600361" cy="582680"/>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1</a:t>
            </a:r>
          </a:p>
        </p:txBody>
      </p:sp>
      <p:sp>
        <p:nvSpPr>
          <p:cNvPr id="19" name="Diagrama de flujo: conector 18">
            <a:extLst>
              <a:ext uri="{FF2B5EF4-FFF2-40B4-BE49-F238E27FC236}">
                <a16:creationId xmlns:a16="http://schemas.microsoft.com/office/drawing/2014/main" id="{516767F8-8C34-4C6B-B23B-9E3925ABF506}"/>
              </a:ext>
            </a:extLst>
          </p:cNvPr>
          <p:cNvSpPr/>
          <p:nvPr/>
        </p:nvSpPr>
        <p:spPr>
          <a:xfrm>
            <a:off x="1299517" y="1703334"/>
            <a:ext cx="600361" cy="582680"/>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2</a:t>
            </a:r>
          </a:p>
        </p:txBody>
      </p:sp>
      <p:sp>
        <p:nvSpPr>
          <p:cNvPr id="20" name="Diagrama de flujo: conector 19">
            <a:extLst>
              <a:ext uri="{FF2B5EF4-FFF2-40B4-BE49-F238E27FC236}">
                <a16:creationId xmlns:a16="http://schemas.microsoft.com/office/drawing/2014/main" id="{DCA132EC-5AF2-47F6-89CB-FE11043C24B3}"/>
              </a:ext>
            </a:extLst>
          </p:cNvPr>
          <p:cNvSpPr/>
          <p:nvPr/>
        </p:nvSpPr>
        <p:spPr>
          <a:xfrm>
            <a:off x="6521678" y="31423"/>
            <a:ext cx="600361" cy="582680"/>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3</a:t>
            </a:r>
          </a:p>
        </p:txBody>
      </p:sp>
      <p:pic>
        <p:nvPicPr>
          <p:cNvPr id="4" name="Imagen 3" descr="Teams&#10;&#10;Descripción generada automáticamente">
            <a:extLst>
              <a:ext uri="{FF2B5EF4-FFF2-40B4-BE49-F238E27FC236}">
                <a16:creationId xmlns:a16="http://schemas.microsoft.com/office/drawing/2014/main" id="{0230A406-4013-46F9-98BB-5AD38519161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74839" y="2596331"/>
            <a:ext cx="5327915" cy="4371231"/>
          </a:xfrm>
          <a:prstGeom prst="rect">
            <a:avLst/>
          </a:prstGeom>
        </p:spPr>
      </p:pic>
    </p:spTree>
    <p:extLst>
      <p:ext uri="{BB962C8B-B14F-4D97-AF65-F5344CB8AC3E}">
        <p14:creationId xmlns:p14="http://schemas.microsoft.com/office/powerpoint/2010/main" val="26110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96586"/>
            <a:ext cx="10094843" cy="90809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ct val="100000"/>
            </a:pPr>
            <a:r>
              <a:rPr lang="es-CO" sz="5400" dirty="0">
                <a:solidFill>
                  <a:srgbClr val="5700FE"/>
                </a:solidFill>
                <a:latin typeface="Arial Black" panose="020B0A04020102020204" pitchFamily="34" charset="0"/>
                <a:cs typeface="Calibri"/>
                <a:sym typeface="Calibri"/>
              </a:rPr>
              <a:t>READING</a:t>
            </a:r>
          </a:p>
          <a:p>
            <a:pPr marL="0" marR="0" lvl="0" indent="0" algn="ctr" rtl="0">
              <a:lnSpc>
                <a:spcPct val="90000"/>
              </a:lnSpc>
              <a:spcBef>
                <a:spcPts val="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700EAE0A-B448-4854-8156-85C7209BA4CB}"/>
              </a:ext>
            </a:extLst>
          </p:cNvPr>
          <p:cNvSpPr txBox="1">
            <a:spLocks/>
          </p:cNvSpPr>
          <p:nvPr/>
        </p:nvSpPr>
        <p:spPr>
          <a:xfrm>
            <a:off x="820910" y="2518841"/>
            <a:ext cx="10458692" cy="333505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The company TECH.IN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a lot of customers because of its low prices and variety of technology. Many people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every day for buying laptops, cellphones, cameras, etc. For instance, Brandon and Dolly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______ _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one of the newest smartphones on the market. It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a lot of functionalities such as displaying the weather and taking notes through voice dictation. When a person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to this company as a referral, this person receives a 10 percent discount. </a:t>
            </a:r>
            <a:endParaRPr lang="en-US" sz="16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0" name="Google Shape;85;p1">
            <a:extLst>
              <a:ext uri="{FF2B5EF4-FFF2-40B4-BE49-F238E27FC236}">
                <a16:creationId xmlns:a16="http://schemas.microsoft.com/office/drawing/2014/main" id="{15443527-2267-4781-AF84-D6917993CC0D}"/>
              </a:ext>
            </a:extLst>
          </p:cNvPr>
          <p:cNvSpPr txBox="1">
            <a:spLocks/>
          </p:cNvSpPr>
          <p:nvPr/>
        </p:nvSpPr>
        <p:spPr>
          <a:xfrm>
            <a:off x="703384" y="1627521"/>
            <a:ext cx="10930597" cy="7499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Fill in the gaps with the correct form of the verbs </a:t>
            </a:r>
            <a:r>
              <a:rPr lang="en-US" sz="2400" b="1" dirty="0">
                <a:solidFill>
                  <a:schemeClr val="tx1"/>
                </a:solidFill>
                <a:latin typeface="Calibri Light" panose="020F0302020204030204" pitchFamily="34" charset="0"/>
                <a:cs typeface="Calibri Light" panose="020F0302020204030204" pitchFamily="34" charset="0"/>
              </a:rPr>
              <a:t>“to have” </a:t>
            </a:r>
            <a:r>
              <a:rPr lang="en-US" sz="2400" b="1" dirty="0">
                <a:solidFill>
                  <a:srgbClr val="FF0066"/>
                </a:solidFill>
                <a:latin typeface="Calibri Light" panose="020F0302020204030204" pitchFamily="34" charset="0"/>
                <a:cs typeface="Calibri Light" panose="020F0302020204030204" pitchFamily="34" charset="0"/>
              </a:rPr>
              <a:t>and </a:t>
            </a:r>
            <a:r>
              <a:rPr lang="en-US" sz="2400" b="1" dirty="0">
                <a:solidFill>
                  <a:schemeClr val="tx1"/>
                </a:solidFill>
                <a:latin typeface="Calibri Light" panose="020F0302020204030204" pitchFamily="34" charset="0"/>
                <a:cs typeface="Calibri Light" panose="020F0302020204030204" pitchFamily="34" charset="0"/>
              </a:rPr>
              <a:t>“to go”. </a:t>
            </a:r>
            <a:r>
              <a:rPr lang="en-US" sz="2400" b="1" dirty="0">
                <a:solidFill>
                  <a:srgbClr val="FF0066"/>
                </a:solidFill>
                <a:latin typeface="Calibri Light" panose="020F0302020204030204" pitchFamily="34" charset="0"/>
                <a:cs typeface="Calibri Light" panose="020F0302020204030204" pitchFamily="34" charset="0"/>
              </a:rPr>
              <a:t>Then, answer the questions below.</a:t>
            </a:r>
          </a:p>
        </p:txBody>
      </p:sp>
    </p:spTree>
    <p:extLst>
      <p:ext uri="{BB962C8B-B14F-4D97-AF65-F5344CB8AC3E}">
        <p14:creationId xmlns:p14="http://schemas.microsoft.com/office/powerpoint/2010/main" val="3334423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96586"/>
            <a:ext cx="10094843" cy="90809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ct val="100000"/>
            </a:pPr>
            <a:r>
              <a:rPr lang="es-CO" sz="5400" dirty="0">
                <a:solidFill>
                  <a:srgbClr val="5700FE"/>
                </a:solidFill>
                <a:latin typeface="Arial Black" panose="020B0A04020102020204" pitchFamily="34" charset="0"/>
                <a:cs typeface="Calibri"/>
                <a:sym typeface="Calibri"/>
              </a:rPr>
              <a:t>READING</a:t>
            </a:r>
          </a:p>
          <a:p>
            <a:pPr marL="0" marR="0" lvl="0" indent="0" algn="ctr" rtl="0">
              <a:lnSpc>
                <a:spcPct val="90000"/>
              </a:lnSpc>
              <a:spcBef>
                <a:spcPts val="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700EAE0A-B448-4854-8156-85C7209BA4CB}"/>
              </a:ext>
            </a:extLst>
          </p:cNvPr>
          <p:cNvSpPr txBox="1">
            <a:spLocks/>
          </p:cNvSpPr>
          <p:nvPr/>
        </p:nvSpPr>
        <p:spPr>
          <a:xfrm>
            <a:off x="820910" y="2616954"/>
            <a:ext cx="10458692" cy="3657237"/>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The company TECH.IN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_______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a lot of customers because of its low prices and variety of technology. Many people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__________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every day for buying laptops, cellphones, cameras, etc. For instance, Brandon and Dolly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_______ _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one of the newest smartphones on the market. It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__________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a lot of functionalities such as displaying the weather and taking notes through voice dictation. When a person </a:t>
            </a:r>
            <a:r>
              <a:rPr lang="en-US" sz="3200" b="1" i="0" u="sng" strike="noStrike" cap="none" dirty="0">
                <a:solidFill>
                  <a:schemeClr val="tx1"/>
                </a:solidFill>
                <a:latin typeface="Calibri Light" panose="020F0302020204030204" pitchFamily="34" charset="0"/>
                <a:cs typeface="Calibri Light" panose="020F0302020204030204" pitchFamily="34" charset="0"/>
                <a:sym typeface="Arial"/>
              </a:rPr>
              <a:t>    _________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 to this company as a referral, this person receives a 10 percent discount. </a:t>
            </a:r>
            <a:endParaRPr lang="en-US" sz="16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
        <p:nvSpPr>
          <p:cNvPr id="10" name="Google Shape;85;p1">
            <a:extLst>
              <a:ext uri="{FF2B5EF4-FFF2-40B4-BE49-F238E27FC236}">
                <a16:creationId xmlns:a16="http://schemas.microsoft.com/office/drawing/2014/main" id="{15443527-2267-4781-AF84-D6917993CC0D}"/>
              </a:ext>
            </a:extLst>
          </p:cNvPr>
          <p:cNvSpPr txBox="1">
            <a:spLocks/>
          </p:cNvSpPr>
          <p:nvPr/>
        </p:nvSpPr>
        <p:spPr>
          <a:xfrm>
            <a:off x="703384" y="1627521"/>
            <a:ext cx="10930597" cy="7499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Fill in the gaps with the correct form of the verbs </a:t>
            </a:r>
            <a:r>
              <a:rPr lang="en-US" sz="2400" b="1" dirty="0">
                <a:solidFill>
                  <a:schemeClr val="tx1"/>
                </a:solidFill>
                <a:latin typeface="Calibri Light" panose="020F0302020204030204" pitchFamily="34" charset="0"/>
                <a:cs typeface="Calibri Light" panose="020F0302020204030204" pitchFamily="34" charset="0"/>
              </a:rPr>
              <a:t>“to have” </a:t>
            </a:r>
            <a:r>
              <a:rPr lang="en-US" sz="2400" b="1" dirty="0">
                <a:solidFill>
                  <a:srgbClr val="FF0066"/>
                </a:solidFill>
                <a:latin typeface="Calibri Light" panose="020F0302020204030204" pitchFamily="34" charset="0"/>
                <a:cs typeface="Calibri Light" panose="020F0302020204030204" pitchFamily="34" charset="0"/>
              </a:rPr>
              <a:t>and </a:t>
            </a:r>
            <a:r>
              <a:rPr lang="en-US" sz="2400" b="1" dirty="0">
                <a:solidFill>
                  <a:schemeClr val="tx1"/>
                </a:solidFill>
                <a:latin typeface="Calibri Light" panose="020F0302020204030204" pitchFamily="34" charset="0"/>
                <a:cs typeface="Calibri Light" panose="020F0302020204030204" pitchFamily="34" charset="0"/>
              </a:rPr>
              <a:t>“to go”. </a:t>
            </a:r>
            <a:r>
              <a:rPr lang="en-US" sz="2400" b="1" dirty="0">
                <a:solidFill>
                  <a:srgbClr val="FF0066"/>
                </a:solidFill>
                <a:latin typeface="Calibri Light" panose="020F0302020204030204" pitchFamily="34" charset="0"/>
                <a:cs typeface="Calibri Light" panose="020F0302020204030204" pitchFamily="34" charset="0"/>
              </a:rPr>
              <a:t>Then, answer the questions below.</a:t>
            </a:r>
          </a:p>
        </p:txBody>
      </p:sp>
      <p:sp>
        <p:nvSpPr>
          <p:cNvPr id="6" name="Rectángulo 5">
            <a:extLst>
              <a:ext uri="{FF2B5EF4-FFF2-40B4-BE49-F238E27FC236}">
                <a16:creationId xmlns:a16="http://schemas.microsoft.com/office/drawing/2014/main" id="{C3A112D0-251B-4841-97FF-778842794A6E}"/>
              </a:ext>
            </a:extLst>
          </p:cNvPr>
          <p:cNvSpPr/>
          <p:nvPr/>
        </p:nvSpPr>
        <p:spPr>
          <a:xfrm>
            <a:off x="4439253" y="2535611"/>
            <a:ext cx="1949824" cy="441697"/>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Light" panose="020F0302020204030204" pitchFamily="34" charset="0"/>
                <a:cs typeface="Calibri Light" panose="020F0302020204030204" pitchFamily="34" charset="0"/>
              </a:rPr>
              <a:t>has</a:t>
            </a:r>
          </a:p>
        </p:txBody>
      </p:sp>
      <p:sp>
        <p:nvSpPr>
          <p:cNvPr id="7" name="Rectángulo 6">
            <a:extLst>
              <a:ext uri="{FF2B5EF4-FFF2-40B4-BE49-F238E27FC236}">
                <a16:creationId xmlns:a16="http://schemas.microsoft.com/office/drawing/2014/main" id="{137ADE2A-37C7-462D-9C31-B06E1352D3B0}"/>
              </a:ext>
            </a:extLst>
          </p:cNvPr>
          <p:cNvSpPr/>
          <p:nvPr/>
        </p:nvSpPr>
        <p:spPr>
          <a:xfrm>
            <a:off x="9149002" y="3042604"/>
            <a:ext cx="1949824" cy="441697"/>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Light" panose="020F0302020204030204" pitchFamily="34" charset="0"/>
                <a:cs typeface="Calibri Light" panose="020F0302020204030204" pitchFamily="34" charset="0"/>
              </a:rPr>
              <a:t>go</a:t>
            </a:r>
          </a:p>
        </p:txBody>
      </p:sp>
      <p:sp>
        <p:nvSpPr>
          <p:cNvPr id="8" name="Rectángulo 7">
            <a:extLst>
              <a:ext uri="{FF2B5EF4-FFF2-40B4-BE49-F238E27FC236}">
                <a16:creationId xmlns:a16="http://schemas.microsoft.com/office/drawing/2014/main" id="{F3A260CF-90D3-45F1-A681-F44CEDA62844}"/>
              </a:ext>
            </a:extLst>
          </p:cNvPr>
          <p:cNvSpPr/>
          <p:nvPr/>
        </p:nvSpPr>
        <p:spPr>
          <a:xfrm>
            <a:off x="4100432" y="3840021"/>
            <a:ext cx="1949824" cy="441697"/>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Light" panose="020F0302020204030204" pitchFamily="34" charset="0"/>
                <a:cs typeface="Calibri Light" panose="020F0302020204030204" pitchFamily="34" charset="0"/>
              </a:rPr>
              <a:t>have</a:t>
            </a:r>
          </a:p>
        </p:txBody>
      </p:sp>
      <p:sp>
        <p:nvSpPr>
          <p:cNvPr id="11" name="Rectángulo 10">
            <a:extLst>
              <a:ext uri="{FF2B5EF4-FFF2-40B4-BE49-F238E27FC236}">
                <a16:creationId xmlns:a16="http://schemas.microsoft.com/office/drawing/2014/main" id="{502D5350-3E82-4E9F-921D-0AB9F525A44C}"/>
              </a:ext>
            </a:extLst>
          </p:cNvPr>
          <p:cNvSpPr/>
          <p:nvPr/>
        </p:nvSpPr>
        <p:spPr>
          <a:xfrm>
            <a:off x="4100432" y="4300383"/>
            <a:ext cx="1949824" cy="441697"/>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Light" panose="020F0302020204030204" pitchFamily="34" charset="0"/>
                <a:cs typeface="Calibri Light" panose="020F0302020204030204" pitchFamily="34" charset="0"/>
              </a:rPr>
              <a:t>has</a:t>
            </a:r>
          </a:p>
        </p:txBody>
      </p:sp>
      <p:sp>
        <p:nvSpPr>
          <p:cNvPr id="12" name="Rectángulo 11">
            <a:extLst>
              <a:ext uri="{FF2B5EF4-FFF2-40B4-BE49-F238E27FC236}">
                <a16:creationId xmlns:a16="http://schemas.microsoft.com/office/drawing/2014/main" id="{E594D323-44D2-4EC4-9661-E7CBFCA0D613}"/>
              </a:ext>
            </a:extLst>
          </p:cNvPr>
          <p:cNvSpPr/>
          <p:nvPr/>
        </p:nvSpPr>
        <p:spPr>
          <a:xfrm>
            <a:off x="3758732" y="5074453"/>
            <a:ext cx="1949824" cy="441697"/>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Calibri Light" panose="020F0302020204030204" pitchFamily="34" charset="0"/>
                <a:cs typeface="Calibri Light" panose="020F0302020204030204" pitchFamily="34" charset="0"/>
              </a:rPr>
              <a:t>goes</a:t>
            </a:r>
          </a:p>
        </p:txBody>
      </p:sp>
    </p:spTree>
    <p:extLst>
      <p:ext uri="{BB962C8B-B14F-4D97-AF65-F5344CB8AC3E}">
        <p14:creationId xmlns:p14="http://schemas.microsoft.com/office/powerpoint/2010/main" val="92527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61841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ea typeface="Calibri"/>
                <a:cs typeface="Calibri"/>
                <a:sym typeface="Calibri"/>
              </a:rPr>
              <a:t>PRESENT</a:t>
            </a:r>
            <a:endParaRPr sz="4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200" dirty="0">
              <a:solidFill>
                <a:srgbClr val="5700FE"/>
              </a:solidFill>
              <a:latin typeface="Calibri"/>
              <a:ea typeface="Calibri"/>
              <a:cs typeface="Calibri"/>
              <a:sym typeface="Calibri"/>
            </a:endParaRPr>
          </a:p>
        </p:txBody>
      </p:sp>
      <p:pic>
        <p:nvPicPr>
          <p:cNvPr id="3" name="Imagen 2" descr="Teams&#10;&#10;Descripción generada automáticamente">
            <a:extLst>
              <a:ext uri="{FF2B5EF4-FFF2-40B4-BE49-F238E27FC236}">
                <a16:creationId xmlns:a16="http://schemas.microsoft.com/office/drawing/2014/main" id="{09342412-A3CD-4C3A-A305-83BE266FB74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81179" y="1813785"/>
            <a:ext cx="5880243" cy="4428400"/>
          </a:xfrm>
          <a:prstGeom prst="rect">
            <a:avLst/>
          </a:prstGeom>
        </p:spPr>
      </p:pic>
      <p:pic>
        <p:nvPicPr>
          <p:cNvPr id="19" name="Imagen 18" descr="Una pantalla negra&#10;&#10;Descripción generada automáticamente con confianza media">
            <a:extLst>
              <a:ext uri="{FF2B5EF4-FFF2-40B4-BE49-F238E27FC236}">
                <a16:creationId xmlns:a16="http://schemas.microsoft.com/office/drawing/2014/main" id="{DBE06ED2-370B-4D33-965A-CEE15747EEC2}"/>
              </a:ext>
            </a:extLst>
          </p:cNvPr>
          <p:cNvPicPr>
            <a:picLocks noChangeAspect="1"/>
          </p:cNvPicPr>
          <p:nvPr/>
        </p:nvPicPr>
        <p:blipFill>
          <a:blip r:embed="rId5"/>
          <a:stretch>
            <a:fillRect/>
          </a:stretch>
        </p:blipFill>
        <p:spPr>
          <a:xfrm flipH="1">
            <a:off x="6096000" y="1036137"/>
            <a:ext cx="5327914" cy="3405741"/>
          </a:xfrm>
          <a:prstGeom prst="rect">
            <a:avLst/>
          </a:prstGeom>
        </p:spPr>
      </p:pic>
      <p:pic>
        <p:nvPicPr>
          <p:cNvPr id="20" name="Imagen 19" descr="Una pantalla negra&#10;&#10;Descripción generada automáticamente con confianza media">
            <a:extLst>
              <a:ext uri="{FF2B5EF4-FFF2-40B4-BE49-F238E27FC236}">
                <a16:creationId xmlns:a16="http://schemas.microsoft.com/office/drawing/2014/main" id="{4A06A3C7-26CF-413E-BD59-9E48F8B24734}"/>
              </a:ext>
            </a:extLst>
          </p:cNvPr>
          <p:cNvPicPr>
            <a:picLocks noChangeAspect="1"/>
          </p:cNvPicPr>
          <p:nvPr/>
        </p:nvPicPr>
        <p:blipFill>
          <a:blip r:embed="rId5"/>
          <a:stretch>
            <a:fillRect/>
          </a:stretch>
        </p:blipFill>
        <p:spPr>
          <a:xfrm>
            <a:off x="1098595" y="839188"/>
            <a:ext cx="4869825" cy="3405741"/>
          </a:xfrm>
          <a:prstGeom prst="rect">
            <a:avLst/>
          </a:prstGeom>
        </p:spPr>
      </p:pic>
      <p:pic>
        <p:nvPicPr>
          <p:cNvPr id="21" name="Imagen 20" descr="Una pantalla negra&#10;&#10;Descripción generada automáticamente con confianza media">
            <a:extLst>
              <a:ext uri="{FF2B5EF4-FFF2-40B4-BE49-F238E27FC236}">
                <a16:creationId xmlns:a16="http://schemas.microsoft.com/office/drawing/2014/main" id="{C0BFE055-30E5-46DA-9C8F-A7DDAC3592B5}"/>
              </a:ext>
            </a:extLst>
          </p:cNvPr>
          <p:cNvPicPr>
            <a:picLocks noChangeAspect="1"/>
          </p:cNvPicPr>
          <p:nvPr/>
        </p:nvPicPr>
        <p:blipFill>
          <a:blip r:embed="rId5"/>
          <a:stretch>
            <a:fillRect/>
          </a:stretch>
        </p:blipFill>
        <p:spPr>
          <a:xfrm rot="10800000" flipH="1">
            <a:off x="418687" y="4412290"/>
            <a:ext cx="4869825" cy="2480516"/>
          </a:xfrm>
          <a:prstGeom prst="rect">
            <a:avLst/>
          </a:prstGeom>
        </p:spPr>
      </p:pic>
      <p:sp>
        <p:nvSpPr>
          <p:cNvPr id="22" name="Google Shape;85;p1">
            <a:extLst>
              <a:ext uri="{FF2B5EF4-FFF2-40B4-BE49-F238E27FC236}">
                <a16:creationId xmlns:a16="http://schemas.microsoft.com/office/drawing/2014/main" id="{49245FA6-3FDE-4B48-BCFB-A18E2B6629F0}"/>
              </a:ext>
            </a:extLst>
          </p:cNvPr>
          <p:cNvSpPr txBox="1">
            <a:spLocks/>
          </p:cNvSpPr>
          <p:nvPr/>
        </p:nvSpPr>
        <p:spPr>
          <a:xfrm>
            <a:off x="1946883" y="1946565"/>
            <a:ext cx="3173247"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Do</a:t>
            </a:r>
            <a:r>
              <a:rPr lang="en-US" sz="2400" b="1" dirty="0">
                <a:latin typeface="Calibri Light" panose="020F0302020204030204" pitchFamily="34" charset="0"/>
                <a:cs typeface="Calibri Light" panose="020F0302020204030204" pitchFamily="34" charset="0"/>
              </a:rPr>
              <a:t> we meet on Saturday? </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sp>
        <p:nvSpPr>
          <p:cNvPr id="23" name="Google Shape;85;p1">
            <a:extLst>
              <a:ext uri="{FF2B5EF4-FFF2-40B4-BE49-F238E27FC236}">
                <a16:creationId xmlns:a16="http://schemas.microsoft.com/office/drawing/2014/main" id="{F77348F4-B4C4-4C51-B7AF-B2C57EC9881B}"/>
              </a:ext>
            </a:extLst>
          </p:cNvPr>
          <p:cNvSpPr txBox="1">
            <a:spLocks/>
          </p:cNvSpPr>
          <p:nvPr/>
        </p:nvSpPr>
        <p:spPr>
          <a:xfrm>
            <a:off x="7274798" y="2305943"/>
            <a:ext cx="3173247" cy="57097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Do</a:t>
            </a:r>
            <a:r>
              <a:rPr lang="en-US" sz="2400" b="1" dirty="0">
                <a:latin typeface="Calibri Light" panose="020F0302020204030204" pitchFamily="34" charset="0"/>
                <a:cs typeface="Calibri Light" panose="020F0302020204030204" pitchFamily="34" charset="0"/>
              </a:rPr>
              <a:t> you have the codes?</a:t>
            </a:r>
          </a:p>
        </p:txBody>
      </p:sp>
      <p:sp>
        <p:nvSpPr>
          <p:cNvPr id="24" name="Google Shape;85;p1">
            <a:extLst>
              <a:ext uri="{FF2B5EF4-FFF2-40B4-BE49-F238E27FC236}">
                <a16:creationId xmlns:a16="http://schemas.microsoft.com/office/drawing/2014/main" id="{25917F2B-1C2D-4E9A-83EE-2997C2B6FEDA}"/>
              </a:ext>
            </a:extLst>
          </p:cNvPr>
          <p:cNvSpPr txBox="1">
            <a:spLocks/>
          </p:cNvSpPr>
          <p:nvPr/>
        </p:nvSpPr>
        <p:spPr>
          <a:xfrm>
            <a:off x="1321953" y="5602660"/>
            <a:ext cx="3173247" cy="570979"/>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Does </a:t>
            </a:r>
            <a:r>
              <a:rPr lang="en-US" sz="2400" b="1" dirty="0">
                <a:latin typeface="Calibri Light" panose="020F0302020204030204" pitchFamily="34" charset="0"/>
                <a:cs typeface="Calibri Light" panose="020F0302020204030204" pitchFamily="34" charset="0"/>
              </a:rPr>
              <a:t>he speak English and French?</a:t>
            </a:r>
          </a:p>
        </p:txBody>
      </p:sp>
    </p:spTree>
    <p:extLst>
      <p:ext uri="{BB962C8B-B14F-4D97-AF65-F5344CB8AC3E}">
        <p14:creationId xmlns:p14="http://schemas.microsoft.com/office/powerpoint/2010/main" val="463636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FDFD61D0-B98A-4E84-9FA2-5EAFFE8E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2374" cy="6858000"/>
          </a:xfrm>
          <a:prstGeom prst="rect">
            <a:avLst/>
          </a:prstGeom>
        </p:spPr>
      </p:pic>
      <p:sp>
        <p:nvSpPr>
          <p:cNvPr id="91" name="Google Shape;91;p4"/>
          <p:cNvSpPr txBox="1"/>
          <p:nvPr/>
        </p:nvSpPr>
        <p:spPr>
          <a:xfrm>
            <a:off x="2103656" y="3299923"/>
            <a:ext cx="9727275" cy="11669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7200" dirty="0">
                <a:solidFill>
                  <a:srgbClr val="5700FE"/>
                </a:solidFill>
                <a:latin typeface="Arial Black" panose="020B0A04020102020204" pitchFamily="34" charset="0"/>
                <a:ea typeface="Calibri"/>
                <a:cs typeface="Calibri"/>
                <a:sym typeface="Calibri"/>
              </a:rPr>
              <a:t>GRAMMAR SPOT</a:t>
            </a:r>
          </a:p>
        </p:txBody>
      </p:sp>
    </p:spTree>
    <p:extLst>
      <p:ext uri="{BB962C8B-B14F-4D97-AF65-F5344CB8AC3E}">
        <p14:creationId xmlns:p14="http://schemas.microsoft.com/office/powerpoint/2010/main" val="721968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6" name="Imagen 5">
            <a:extLst>
              <a:ext uri="{FF2B5EF4-FFF2-40B4-BE49-F238E27FC236}">
                <a16:creationId xmlns:a16="http://schemas.microsoft.com/office/drawing/2014/main" id="{E04C75FD-8139-4181-A839-D214C2895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8" y="1252554"/>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n-US" sz="5400" dirty="0">
                <a:solidFill>
                  <a:srgbClr val="5700FE"/>
                </a:solidFill>
                <a:latin typeface="Arial Black" panose="020B0A04020102020204" pitchFamily="34" charset="0"/>
                <a:ea typeface="Calibri"/>
                <a:cs typeface="Calibri"/>
                <a:sym typeface="Calibri"/>
              </a:rPr>
              <a:t>YES – NO QUESTIONS</a:t>
            </a:r>
            <a:endParaRPr lang="en-US" dirty="0">
              <a:solidFill>
                <a:srgbClr val="5700FE"/>
              </a:solidFill>
              <a:latin typeface="Calibri"/>
              <a:ea typeface="Calibri"/>
              <a:cs typeface="Calibri"/>
              <a:sym typeface="Calibri"/>
            </a:endParaRPr>
          </a:p>
        </p:txBody>
      </p:sp>
      <p:sp>
        <p:nvSpPr>
          <p:cNvPr id="9" name="Diagrama de flujo: conector 8">
            <a:extLst>
              <a:ext uri="{FF2B5EF4-FFF2-40B4-BE49-F238E27FC236}">
                <a16:creationId xmlns:a16="http://schemas.microsoft.com/office/drawing/2014/main" id="{59D7FEE4-CBBA-4BC1-9124-3E5AF8424AF6}"/>
              </a:ext>
            </a:extLst>
          </p:cNvPr>
          <p:cNvSpPr/>
          <p:nvPr/>
        </p:nvSpPr>
        <p:spPr>
          <a:xfrm>
            <a:off x="2334669" y="2368396"/>
            <a:ext cx="2335602" cy="2121208"/>
          </a:xfrm>
          <a:prstGeom prst="flowChartConnector">
            <a:avLst/>
          </a:prstGeom>
          <a:solidFill>
            <a:srgbClr val="5700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latin typeface="Calibri Light" panose="020F0302020204030204" pitchFamily="34" charset="0"/>
                <a:cs typeface="Calibri Light" panose="020F0302020204030204" pitchFamily="34" charset="0"/>
              </a:rPr>
              <a:t>DO</a:t>
            </a:r>
            <a:endParaRPr lang="es-CO" sz="2000" b="1" dirty="0">
              <a:latin typeface="Calibri Light" panose="020F0302020204030204" pitchFamily="34" charset="0"/>
              <a:cs typeface="Calibri Light" panose="020F0302020204030204" pitchFamily="34" charset="0"/>
            </a:endParaRPr>
          </a:p>
        </p:txBody>
      </p:sp>
      <p:sp>
        <p:nvSpPr>
          <p:cNvPr id="12" name="Diagrama de flujo: conector 11">
            <a:extLst>
              <a:ext uri="{FF2B5EF4-FFF2-40B4-BE49-F238E27FC236}">
                <a16:creationId xmlns:a16="http://schemas.microsoft.com/office/drawing/2014/main" id="{17AAC45A-F8FB-4676-AC64-8FF69FA83BB6}"/>
              </a:ext>
            </a:extLst>
          </p:cNvPr>
          <p:cNvSpPr/>
          <p:nvPr/>
        </p:nvSpPr>
        <p:spPr>
          <a:xfrm>
            <a:off x="7270368" y="2368396"/>
            <a:ext cx="2335602" cy="2121208"/>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latin typeface="Calibri Light" panose="020F0302020204030204" pitchFamily="34" charset="0"/>
                <a:cs typeface="Calibri Light" panose="020F0302020204030204" pitchFamily="34" charset="0"/>
              </a:rPr>
              <a:t>DOES</a:t>
            </a:r>
            <a:endParaRPr lang="es-CO" sz="2000" b="1" dirty="0">
              <a:latin typeface="Calibri Light" panose="020F0302020204030204" pitchFamily="34" charset="0"/>
              <a:cs typeface="Calibri Light" panose="020F0302020204030204" pitchFamily="34" charset="0"/>
            </a:endParaRPr>
          </a:p>
        </p:txBody>
      </p:sp>
      <p:sp>
        <p:nvSpPr>
          <p:cNvPr id="13" name="Google Shape;85;p1">
            <a:extLst>
              <a:ext uri="{FF2B5EF4-FFF2-40B4-BE49-F238E27FC236}">
                <a16:creationId xmlns:a16="http://schemas.microsoft.com/office/drawing/2014/main" id="{3F1672BB-5E4D-49D4-BB83-130912BCC617}"/>
              </a:ext>
            </a:extLst>
          </p:cNvPr>
          <p:cNvSpPr txBox="1">
            <a:spLocks/>
          </p:cNvSpPr>
          <p:nvPr/>
        </p:nvSpPr>
        <p:spPr>
          <a:xfrm>
            <a:off x="1048578" y="4697356"/>
            <a:ext cx="4549750" cy="7499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solidFill>
                  <a:schemeClr val="tx1"/>
                </a:solidFill>
                <a:latin typeface="Calibri Light" panose="020F0302020204030204" pitchFamily="34" charset="0"/>
                <a:cs typeface="Calibri Light" panose="020F0302020204030204" pitchFamily="34" charset="0"/>
              </a:rPr>
              <a:t>I – You – We - They</a:t>
            </a:r>
          </a:p>
        </p:txBody>
      </p:sp>
      <p:sp>
        <p:nvSpPr>
          <p:cNvPr id="14" name="Google Shape;85;p1">
            <a:extLst>
              <a:ext uri="{FF2B5EF4-FFF2-40B4-BE49-F238E27FC236}">
                <a16:creationId xmlns:a16="http://schemas.microsoft.com/office/drawing/2014/main" id="{91A2452A-F9B0-4CF8-9AA5-BF814CEFB1DD}"/>
              </a:ext>
            </a:extLst>
          </p:cNvPr>
          <p:cNvSpPr txBox="1">
            <a:spLocks/>
          </p:cNvSpPr>
          <p:nvPr/>
        </p:nvSpPr>
        <p:spPr>
          <a:xfrm>
            <a:off x="6163294" y="4697355"/>
            <a:ext cx="4549750" cy="7499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solidFill>
                  <a:schemeClr val="tx1"/>
                </a:solidFill>
                <a:latin typeface="Calibri Light" panose="020F0302020204030204" pitchFamily="34" charset="0"/>
                <a:cs typeface="Calibri Light" panose="020F0302020204030204" pitchFamily="34" charset="0"/>
              </a:rPr>
              <a:t>He- She - It</a:t>
            </a:r>
          </a:p>
        </p:txBody>
      </p:sp>
    </p:spTree>
    <p:extLst>
      <p:ext uri="{BB962C8B-B14F-4D97-AF65-F5344CB8AC3E}">
        <p14:creationId xmlns:p14="http://schemas.microsoft.com/office/powerpoint/2010/main" val="62881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a:extLst>
              <a:ext uri="{FF2B5EF4-FFF2-40B4-BE49-F238E27FC236}">
                <a16:creationId xmlns:a16="http://schemas.microsoft.com/office/drawing/2014/main" id="{F967E98B-28BA-4206-A1E7-55871370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32141"/>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cs typeface="Calibri"/>
                <a:sym typeface="Calibri"/>
              </a:rPr>
              <a:t>DO | DOES</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200" dirty="0">
              <a:solidFill>
                <a:srgbClr val="5700FE"/>
              </a:solidFill>
              <a:latin typeface="Calibri"/>
              <a:ea typeface="Calibri"/>
              <a:cs typeface="Calibri"/>
              <a:sym typeface="Calibri"/>
            </a:endParaRPr>
          </a:p>
        </p:txBody>
      </p:sp>
      <p:sp>
        <p:nvSpPr>
          <p:cNvPr id="12" name="Google Shape;85;p1">
            <a:extLst>
              <a:ext uri="{FF2B5EF4-FFF2-40B4-BE49-F238E27FC236}">
                <a16:creationId xmlns:a16="http://schemas.microsoft.com/office/drawing/2014/main" id="{983A4C49-AFB5-48F7-A4D8-F69374403C98}"/>
              </a:ext>
            </a:extLst>
          </p:cNvPr>
          <p:cNvSpPr txBox="1">
            <a:spLocks/>
          </p:cNvSpPr>
          <p:nvPr/>
        </p:nvSpPr>
        <p:spPr>
          <a:xfrm>
            <a:off x="1094322" y="1450878"/>
            <a:ext cx="9622301" cy="5467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solidFill>
                  <a:srgbClr val="FF0066"/>
                </a:solidFill>
                <a:latin typeface="Calibri Light" panose="020F0302020204030204" pitchFamily="34" charset="0"/>
                <a:cs typeface="Calibri Light" panose="020F0302020204030204" pitchFamily="34" charset="0"/>
              </a:rPr>
              <a:t>YES/NO QUESTIONS</a:t>
            </a:r>
          </a:p>
        </p:txBody>
      </p:sp>
      <p:graphicFrame>
        <p:nvGraphicFramePr>
          <p:cNvPr id="11" name="Google Shape;228;p14">
            <a:extLst>
              <a:ext uri="{FF2B5EF4-FFF2-40B4-BE49-F238E27FC236}">
                <a16:creationId xmlns:a16="http://schemas.microsoft.com/office/drawing/2014/main" id="{6F4DAD67-B1E5-47C9-B87E-08B07D164586}"/>
              </a:ext>
            </a:extLst>
          </p:cNvPr>
          <p:cNvGraphicFramePr/>
          <p:nvPr>
            <p:extLst>
              <p:ext uri="{D42A27DB-BD31-4B8C-83A1-F6EECF244321}">
                <p14:modId xmlns:p14="http://schemas.microsoft.com/office/powerpoint/2010/main" val="495290029"/>
              </p:ext>
            </p:extLst>
          </p:nvPr>
        </p:nvGraphicFramePr>
        <p:xfrm>
          <a:off x="1048578" y="2847590"/>
          <a:ext cx="10094843" cy="1746659"/>
        </p:xfrm>
        <a:graphic>
          <a:graphicData uri="http://schemas.openxmlformats.org/drawingml/2006/table">
            <a:tbl>
              <a:tblPr firstRow="1" bandRow="1">
                <a:noFill/>
              </a:tblPr>
              <a:tblGrid>
                <a:gridCol w="1853311">
                  <a:extLst>
                    <a:ext uri="{9D8B030D-6E8A-4147-A177-3AD203B41FA5}">
                      <a16:colId xmlns:a16="http://schemas.microsoft.com/office/drawing/2014/main" val="20000"/>
                    </a:ext>
                  </a:extLst>
                </a:gridCol>
                <a:gridCol w="1853311">
                  <a:extLst>
                    <a:ext uri="{9D8B030D-6E8A-4147-A177-3AD203B41FA5}">
                      <a16:colId xmlns:a16="http://schemas.microsoft.com/office/drawing/2014/main" val="20001"/>
                    </a:ext>
                  </a:extLst>
                </a:gridCol>
                <a:gridCol w="1853311">
                  <a:extLst>
                    <a:ext uri="{9D8B030D-6E8A-4147-A177-3AD203B41FA5}">
                      <a16:colId xmlns:a16="http://schemas.microsoft.com/office/drawing/2014/main" val="20002"/>
                    </a:ext>
                  </a:extLst>
                </a:gridCol>
                <a:gridCol w="2267455">
                  <a:extLst>
                    <a:ext uri="{9D8B030D-6E8A-4147-A177-3AD203B41FA5}">
                      <a16:colId xmlns:a16="http://schemas.microsoft.com/office/drawing/2014/main" val="20003"/>
                    </a:ext>
                  </a:extLst>
                </a:gridCol>
                <a:gridCol w="2267455">
                  <a:extLst>
                    <a:ext uri="{9D8B030D-6E8A-4147-A177-3AD203B41FA5}">
                      <a16:colId xmlns:a16="http://schemas.microsoft.com/office/drawing/2014/main" val="3247255994"/>
                    </a:ext>
                  </a:extLst>
                </a:gridCol>
              </a:tblGrid>
              <a:tr h="528061">
                <a:tc>
                  <a:txBody>
                    <a:bodyPr/>
                    <a:lstStyle/>
                    <a:p>
                      <a:pPr marL="0" marR="0" lvl="0" indent="0" algn="ctr" rtl="0">
                        <a:lnSpc>
                          <a:spcPct val="100000"/>
                        </a:lnSpc>
                        <a:spcBef>
                          <a:spcPts val="0"/>
                        </a:spcBef>
                        <a:spcAft>
                          <a:spcPts val="0"/>
                        </a:spcAft>
                        <a:buClr>
                          <a:srgbClr val="000000"/>
                        </a:buClr>
                        <a:buSzPts val="20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DO/DOES</a:t>
                      </a:r>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 </a:t>
                      </a:r>
                      <a:endParaRPr lang="es-CO" sz="16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a:t>
                      </a:r>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lang="es-CO" sz="16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rowSpan="3">
                  <a:txBody>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latin typeface="Calibri Light" panose="020F0302020204030204" pitchFamily="34" charset="0"/>
                          <a:ea typeface="Arial"/>
                          <a:cs typeface="Calibri Light" panose="020F0302020204030204" pitchFamily="34" charset="0"/>
                          <a:sym typeface="Arial"/>
                        </a:rPr>
                        <a:t>?</a:t>
                      </a:r>
                      <a:endParaRPr sz="2000" b="1" i="0" u="none" strike="noStrike" cap="none" dirty="0">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0"/>
                  </a:ext>
                </a:extLst>
              </a:tr>
              <a:tr h="609299">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Do </a:t>
                      </a:r>
                      <a:endParaRPr sz="12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chemeClr val="tx1"/>
                          </a:solidFill>
                          <a:latin typeface="Calibri Light" panose="020F0302020204030204" pitchFamily="34" charset="0"/>
                          <a:ea typeface="Arial"/>
                          <a:cs typeface="Calibri Light" panose="020F0302020204030204" pitchFamily="34" charset="0"/>
                          <a:sym typeface="Arial"/>
                        </a:rPr>
                        <a:t>you</a:t>
                      </a:r>
                      <a:endParaRPr sz="24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rPr>
                        <a:t>study </a:t>
                      </a:r>
                      <a:endParaRPr lang="en-US" sz="12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noProof="0" dirty="0">
                          <a:solidFill>
                            <a:schemeClr val="tx1"/>
                          </a:solidFill>
                          <a:latin typeface="Calibri Light" panose="020F0302020204030204" pitchFamily="34" charset="0"/>
                          <a:ea typeface="Arial"/>
                          <a:cs typeface="Calibri Light" panose="020F0302020204030204" pitchFamily="34" charset="0"/>
                          <a:sym typeface="Arial"/>
                        </a:rPr>
                        <a:t>programming</a:t>
                      </a:r>
                      <a:endParaRPr lang="en-US" sz="1200" b="1" i="0" u="none" strike="noStrike" cap="none" noProof="0"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vMerge="1">
                  <a:txBody>
                    <a:bodyPr/>
                    <a:lstStyle/>
                    <a:p>
                      <a:pPr marL="0" marR="0" lvl="0" indent="0" algn="l" rtl="0">
                        <a:lnSpc>
                          <a:spcPct val="100000"/>
                        </a:lnSpc>
                        <a:spcBef>
                          <a:spcPts val="0"/>
                        </a:spcBef>
                        <a:spcAft>
                          <a:spcPts val="0"/>
                        </a:spcAft>
                        <a:buClr>
                          <a:srgbClr val="000000"/>
                        </a:buClr>
                        <a:buSzPts val="2800"/>
                        <a:buFont typeface="Arial"/>
                        <a:buNone/>
                      </a:pPr>
                      <a:endParaRPr sz="1200" b="1" i="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09299">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err="1">
                          <a:solidFill>
                            <a:srgbClr val="5700FE"/>
                          </a:solidFill>
                          <a:latin typeface="Calibri Light" panose="020F0302020204030204" pitchFamily="34" charset="0"/>
                          <a:ea typeface="Arial"/>
                          <a:cs typeface="Calibri Light" panose="020F0302020204030204" pitchFamily="34" charset="0"/>
                          <a:sym typeface="Arial"/>
                        </a:rPr>
                        <a:t>Does</a:t>
                      </a:r>
                      <a:endParaRPr sz="2400" b="1" i="0" u="none" strike="noStrike" cap="none" dirty="0">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a:solidFill>
                            <a:schemeClr val="tx1"/>
                          </a:solidFill>
                          <a:latin typeface="Calibri Light" panose="020F0302020204030204" pitchFamily="34" charset="0"/>
                          <a:ea typeface="Arial"/>
                          <a:cs typeface="Calibri Light" panose="020F0302020204030204" pitchFamily="34" charset="0"/>
                          <a:sym typeface="Arial"/>
                        </a:rPr>
                        <a:t>Manuela</a:t>
                      </a:r>
                      <a:endParaRPr sz="12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noProof="0" dirty="0">
                          <a:solidFill>
                            <a:schemeClr val="tx1"/>
                          </a:solidFill>
                          <a:latin typeface="Calibri Light" panose="020F0302020204030204" pitchFamily="34" charset="0"/>
                          <a:ea typeface="Arial"/>
                          <a:cs typeface="Calibri Light" panose="020F0302020204030204" pitchFamily="34" charset="0"/>
                          <a:sym typeface="Arial"/>
                        </a:rPr>
                        <a:t>design</a:t>
                      </a: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noProof="0" dirty="0">
                          <a:solidFill>
                            <a:schemeClr val="tx1"/>
                          </a:solidFill>
                          <a:latin typeface="Calibri Light" panose="020F0302020204030204" pitchFamily="34" charset="0"/>
                          <a:ea typeface="Arial"/>
                          <a:cs typeface="Calibri Light" panose="020F0302020204030204" pitchFamily="34" charset="0"/>
                          <a:sym typeface="Arial"/>
                        </a:rPr>
                        <a:t>online courses</a:t>
                      </a:r>
                      <a:endParaRPr lang="en-US" sz="1200" b="1" i="0" u="none" strike="noStrike" cap="none" noProof="0"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vMerge="1">
                  <a:txBody>
                    <a:bodyPr/>
                    <a:lstStyle/>
                    <a:p>
                      <a:pPr marL="0" marR="0" lvl="0" indent="0" algn="l" rtl="0">
                        <a:lnSpc>
                          <a:spcPct val="100000"/>
                        </a:lnSpc>
                        <a:spcBef>
                          <a:spcPts val="0"/>
                        </a:spcBef>
                        <a:spcAft>
                          <a:spcPts val="0"/>
                        </a:spcAft>
                        <a:buClr>
                          <a:srgbClr val="000000"/>
                        </a:buClr>
                        <a:buSzPts val="2800"/>
                        <a:buFont typeface="Arial"/>
                        <a:buNone/>
                      </a:pPr>
                      <a:endParaRPr sz="1200" b="1" i="0" u="none" strike="noStrike" cap="none" dirty="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bl>
          </a:graphicData>
        </a:graphic>
      </p:graphicFrame>
      <p:sp>
        <p:nvSpPr>
          <p:cNvPr id="19" name="Diagrama de flujo: conector 18">
            <a:extLst>
              <a:ext uri="{FF2B5EF4-FFF2-40B4-BE49-F238E27FC236}">
                <a16:creationId xmlns:a16="http://schemas.microsoft.com/office/drawing/2014/main" id="{E7BEF12B-04C0-492A-90CD-F493AE267061}"/>
              </a:ext>
            </a:extLst>
          </p:cNvPr>
          <p:cNvSpPr/>
          <p:nvPr/>
        </p:nvSpPr>
        <p:spPr>
          <a:xfrm>
            <a:off x="1741679" y="4862781"/>
            <a:ext cx="1754578" cy="1580765"/>
          </a:xfrm>
          <a:prstGeom prst="flowChartConnector">
            <a:avLst/>
          </a:prstGeom>
          <a:solidFill>
            <a:srgbClr val="5700F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Yes, I do.</a:t>
            </a:r>
          </a:p>
        </p:txBody>
      </p:sp>
      <p:sp>
        <p:nvSpPr>
          <p:cNvPr id="20" name="Diagrama de flujo: conector 19">
            <a:extLst>
              <a:ext uri="{FF2B5EF4-FFF2-40B4-BE49-F238E27FC236}">
                <a16:creationId xmlns:a16="http://schemas.microsoft.com/office/drawing/2014/main" id="{9833ED7E-B5D5-4387-9E06-B43398144501}"/>
              </a:ext>
            </a:extLst>
          </p:cNvPr>
          <p:cNvSpPr/>
          <p:nvPr/>
        </p:nvSpPr>
        <p:spPr>
          <a:xfrm>
            <a:off x="4150894" y="4862780"/>
            <a:ext cx="1754578" cy="1580765"/>
          </a:xfrm>
          <a:prstGeom prst="flowChartConnector">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No, I don’t</a:t>
            </a:r>
          </a:p>
        </p:txBody>
      </p:sp>
    </p:spTree>
    <p:extLst>
      <p:ext uri="{BB962C8B-B14F-4D97-AF65-F5344CB8AC3E}">
        <p14:creationId xmlns:p14="http://schemas.microsoft.com/office/powerpoint/2010/main" val="226707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3" y="1166557"/>
            <a:ext cx="10094843" cy="90809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ct val="100000"/>
            </a:pPr>
            <a:r>
              <a:rPr lang="es-CO" sz="5400" dirty="0">
                <a:solidFill>
                  <a:srgbClr val="5700FE"/>
                </a:solidFill>
                <a:latin typeface="Arial Black" panose="020B0A04020102020204" pitchFamily="34" charset="0"/>
                <a:cs typeface="Calibri"/>
                <a:sym typeface="Calibri"/>
              </a:rPr>
              <a:t>Do </a:t>
            </a:r>
            <a:r>
              <a:rPr lang="es-CO" sz="5400" dirty="0" err="1">
                <a:solidFill>
                  <a:srgbClr val="5700FE"/>
                </a:solidFill>
                <a:latin typeface="Arial Black" panose="020B0A04020102020204" pitchFamily="34" charset="0"/>
                <a:cs typeface="Calibri"/>
                <a:sym typeface="Calibri"/>
              </a:rPr>
              <a:t>you</a:t>
            </a:r>
            <a:r>
              <a:rPr lang="es-CO" sz="5400" dirty="0">
                <a:solidFill>
                  <a:srgbClr val="5700FE"/>
                </a:solidFill>
                <a:latin typeface="Arial Black" panose="020B0A04020102020204" pitchFamily="34" charset="0"/>
                <a:cs typeface="Calibri"/>
                <a:sym typeface="Calibri"/>
              </a:rPr>
              <a:t>…? / </a:t>
            </a:r>
            <a:r>
              <a:rPr lang="es-CO" sz="5400" dirty="0" err="1">
                <a:solidFill>
                  <a:srgbClr val="5700FE"/>
                </a:solidFill>
                <a:latin typeface="Arial Black" panose="020B0A04020102020204" pitchFamily="34" charset="0"/>
                <a:cs typeface="Calibri"/>
                <a:sym typeface="Calibri"/>
              </a:rPr>
              <a:t>Does</a:t>
            </a:r>
            <a:r>
              <a:rPr lang="es-CO" sz="5400" dirty="0">
                <a:solidFill>
                  <a:srgbClr val="5700FE"/>
                </a:solidFill>
                <a:latin typeface="Arial Black" panose="020B0A04020102020204" pitchFamily="34" charset="0"/>
                <a:cs typeface="Calibri"/>
                <a:sym typeface="Calibri"/>
              </a:rPr>
              <a:t> </a:t>
            </a:r>
            <a:r>
              <a:rPr lang="es-CO" sz="5400" dirty="0" err="1">
                <a:solidFill>
                  <a:srgbClr val="5700FE"/>
                </a:solidFill>
                <a:latin typeface="Arial Black" panose="020B0A04020102020204" pitchFamily="34" charset="0"/>
                <a:cs typeface="Calibri"/>
                <a:sym typeface="Calibri"/>
              </a:rPr>
              <a:t>she</a:t>
            </a:r>
            <a:r>
              <a:rPr lang="es-CO" sz="5400" dirty="0">
                <a:solidFill>
                  <a:srgbClr val="5700FE"/>
                </a:solidFill>
                <a:latin typeface="Arial Black" panose="020B0A04020102020204" pitchFamily="34" charset="0"/>
                <a:cs typeface="Calibri"/>
                <a:sym typeface="Calibri"/>
              </a:rPr>
              <a:t>…?</a:t>
            </a:r>
          </a:p>
          <a:p>
            <a:pPr algn="ctr">
              <a:lnSpc>
                <a:spcPct val="90000"/>
              </a:lnSpc>
              <a:buClr>
                <a:schemeClr val="dk1"/>
              </a:buClr>
              <a:buSzPct val="100000"/>
            </a:pPr>
            <a:endParaRPr lang="es-CO" sz="5400" dirty="0">
              <a:solidFill>
                <a:srgbClr val="5700FE"/>
              </a:solidFill>
              <a:latin typeface="Arial Black" panose="020B0A04020102020204" pitchFamily="34" charset="0"/>
              <a:cs typeface="Calibri"/>
              <a:sym typeface="Calibri"/>
            </a:endParaRPr>
          </a:p>
          <a:p>
            <a:pPr marL="0" marR="0" lvl="0" indent="0" algn="ctr" rtl="0">
              <a:lnSpc>
                <a:spcPct val="90000"/>
              </a:lnSpc>
              <a:spcBef>
                <a:spcPts val="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700EAE0A-B448-4854-8156-85C7209BA4CB}"/>
              </a:ext>
            </a:extLst>
          </p:cNvPr>
          <p:cNvSpPr txBox="1">
            <a:spLocks/>
          </p:cNvSpPr>
          <p:nvPr/>
        </p:nvSpPr>
        <p:spPr>
          <a:xfrm>
            <a:off x="866654" y="2859584"/>
            <a:ext cx="10458692" cy="3324896"/>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FF0062"/>
                </a:solidFill>
                <a:latin typeface="Calibri Light" panose="020F0302020204030204" pitchFamily="34" charset="0"/>
                <a:cs typeface="Calibri Light" panose="020F0302020204030204" pitchFamily="34" charset="0"/>
                <a:sym typeface="Arial"/>
              </a:rPr>
              <a:t>Does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Mary install any program for listening to music?</a:t>
            </a:r>
          </a:p>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________________________________________________</a:t>
            </a:r>
          </a:p>
          <a:p>
            <a:pPr>
              <a:buSzPts val="3200"/>
            </a:pPr>
            <a:endParaRPr lang="en-US" sz="3200" b="1" i="0" u="none" strike="noStrike" cap="none" dirty="0">
              <a:solidFill>
                <a:srgbClr val="FF0062"/>
              </a:solidFill>
              <a:latin typeface="Calibri Light" panose="020F0302020204030204" pitchFamily="34" charset="0"/>
              <a:cs typeface="Calibri Light" panose="020F0302020204030204" pitchFamily="34" charset="0"/>
              <a:sym typeface="Arial"/>
            </a:endParaRPr>
          </a:p>
          <a:p>
            <a:pPr>
              <a:buSzPts val="3200"/>
            </a:pPr>
            <a:r>
              <a:rPr lang="en-US" sz="3200" b="1" i="0" u="none" strike="noStrike" cap="none" dirty="0">
                <a:solidFill>
                  <a:srgbClr val="FF0062"/>
                </a:solidFill>
                <a:latin typeface="Calibri Light" panose="020F0302020204030204" pitchFamily="34" charset="0"/>
                <a:cs typeface="Calibri Light" panose="020F0302020204030204" pitchFamily="34" charset="0"/>
                <a:sym typeface="Arial"/>
              </a:rPr>
              <a:t>Does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Carlos upload many pictures to his social networks? </a:t>
            </a:r>
          </a:p>
          <a:p>
            <a:pPr>
              <a:buSzPts val="3200"/>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________________________________________________</a:t>
            </a:r>
          </a:p>
          <a:p>
            <a:pPr>
              <a:buSzPts val="3200"/>
            </a:pPr>
            <a:endParaRPr lang="en-US" sz="32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a:buSzPts val="3200"/>
            </a:pPr>
            <a:r>
              <a:rPr lang="en-US" sz="3200" b="1" i="0" u="none" strike="noStrike" cap="none" dirty="0">
                <a:solidFill>
                  <a:srgbClr val="FF0062"/>
                </a:solidFill>
                <a:latin typeface="Calibri Light" panose="020F0302020204030204" pitchFamily="34" charset="0"/>
                <a:cs typeface="Calibri Light" panose="020F0302020204030204" pitchFamily="34" charset="0"/>
                <a:sym typeface="Arial"/>
              </a:rPr>
              <a:t>Do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they copy the files to a specific folder?</a:t>
            </a:r>
          </a:p>
          <a:p>
            <a:pPr>
              <a:buSzPts val="3200"/>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________________________________________________ </a:t>
            </a:r>
          </a:p>
          <a:p>
            <a:pPr marL="0" marR="0" lvl="0" indent="0" algn="l" rtl="0">
              <a:lnSpc>
                <a:spcPct val="100000"/>
              </a:lnSpc>
              <a:spcBef>
                <a:spcPts val="0"/>
              </a:spcBef>
              <a:spcAft>
                <a:spcPts val="0"/>
              </a:spcAft>
              <a:buClr>
                <a:srgbClr val="000000"/>
              </a:buClr>
              <a:buSzPts val="3200"/>
              <a:buFont typeface="Arial"/>
              <a:buNone/>
            </a:pPr>
            <a:endParaRPr lang="en-US" sz="1400" b="0" i="0" u="none" strike="noStrike" cap="none" dirty="0">
              <a:solidFill>
                <a:srgbClr val="000000"/>
              </a:solidFill>
              <a:latin typeface="Arial"/>
              <a:ea typeface="Arial"/>
              <a:cs typeface="Arial"/>
              <a:sym typeface="Arial"/>
            </a:endParaRPr>
          </a:p>
        </p:txBody>
      </p:sp>
      <p:sp>
        <p:nvSpPr>
          <p:cNvPr id="10" name="Google Shape;85;p1">
            <a:extLst>
              <a:ext uri="{FF2B5EF4-FFF2-40B4-BE49-F238E27FC236}">
                <a16:creationId xmlns:a16="http://schemas.microsoft.com/office/drawing/2014/main" id="{15443527-2267-4781-AF84-D6917993CC0D}"/>
              </a:ext>
            </a:extLst>
          </p:cNvPr>
          <p:cNvSpPr txBox="1">
            <a:spLocks/>
          </p:cNvSpPr>
          <p:nvPr/>
        </p:nvSpPr>
        <p:spPr>
          <a:xfrm>
            <a:off x="584955" y="1877267"/>
            <a:ext cx="10930597" cy="7499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Answer the questions. </a:t>
            </a:r>
          </a:p>
        </p:txBody>
      </p:sp>
    </p:spTree>
    <p:extLst>
      <p:ext uri="{BB962C8B-B14F-4D97-AF65-F5344CB8AC3E}">
        <p14:creationId xmlns:p14="http://schemas.microsoft.com/office/powerpoint/2010/main" val="3300227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83ADDC0E-0D10-45F8-9677-5C2F0B391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0" name="Google Shape;90;p4"/>
          <p:cNvSpPr txBox="1"/>
          <p:nvPr/>
        </p:nvSpPr>
        <p:spPr>
          <a:xfrm>
            <a:off x="2785206" y="3429000"/>
            <a:ext cx="9097500" cy="1522828"/>
          </a:xfrm>
          <a:prstGeom prst="rect">
            <a:avLst/>
          </a:prstGeom>
          <a:noFill/>
          <a:ln>
            <a:noFill/>
          </a:ln>
        </p:spPr>
        <p:txBody>
          <a:bodyPr spcFirstLastPara="1" wrap="square" lIns="91425" tIns="45700" rIns="91425" bIns="45700" anchor="t" anchorCtr="0">
            <a:normAutofit/>
          </a:bodyPr>
          <a:lstStyle/>
          <a:p>
            <a:pPr marL="514350" marR="0" lvl="0" indent="-514350" rtl="0">
              <a:lnSpc>
                <a:spcPct val="90000"/>
              </a:lnSpc>
              <a:spcBef>
                <a:spcPts val="0"/>
              </a:spcBef>
              <a:spcAft>
                <a:spcPts val="0"/>
              </a:spcAft>
              <a:buClr>
                <a:schemeClr val="dk1"/>
              </a:buClr>
              <a:buSzPts val="3200"/>
              <a:buFont typeface="Arial"/>
              <a:buAutoNum type="arabicPeriod"/>
            </a:pPr>
            <a:r>
              <a:rPr lang="en-US" sz="3200" b="1" dirty="0">
                <a:solidFill>
                  <a:schemeClr val="dk1"/>
                </a:solidFill>
                <a:latin typeface="Calibri Light" panose="020F0302020204030204" pitchFamily="34" charset="0"/>
                <a:ea typeface="Calibri"/>
                <a:cs typeface="Calibri Light" panose="020F0302020204030204" pitchFamily="34" charset="0"/>
                <a:sym typeface="Calibri"/>
              </a:rPr>
              <a:t>The present.  </a:t>
            </a:r>
          </a:p>
          <a:p>
            <a:pPr marL="514350" marR="0" lvl="0" indent="-514350" rtl="0">
              <a:lnSpc>
                <a:spcPct val="90000"/>
              </a:lnSpc>
              <a:spcBef>
                <a:spcPts val="0"/>
              </a:spcBef>
              <a:spcAft>
                <a:spcPts val="0"/>
              </a:spcAft>
              <a:buClr>
                <a:schemeClr val="dk1"/>
              </a:buClr>
              <a:buSzPts val="3200"/>
              <a:buFont typeface="Arial"/>
              <a:buAutoNum type="arabicPeriod"/>
            </a:pPr>
            <a:r>
              <a:rPr lang="en-US" sz="3200" b="1" dirty="0">
                <a:solidFill>
                  <a:schemeClr val="dk1"/>
                </a:solidFill>
                <a:latin typeface="Calibri Light" panose="020F0302020204030204" pitchFamily="34" charset="0"/>
                <a:ea typeface="Calibri"/>
                <a:cs typeface="Calibri Light" panose="020F0302020204030204" pitchFamily="34" charset="0"/>
                <a:sym typeface="Calibri"/>
              </a:rPr>
              <a:t>Frequency adverbs. </a:t>
            </a:r>
          </a:p>
          <a:p>
            <a:pPr marL="514350" marR="0" lvl="0" indent="-514350" rtl="0">
              <a:lnSpc>
                <a:spcPct val="90000"/>
              </a:lnSpc>
              <a:spcBef>
                <a:spcPts val="0"/>
              </a:spcBef>
              <a:spcAft>
                <a:spcPts val="0"/>
              </a:spcAft>
              <a:buClr>
                <a:schemeClr val="dk1"/>
              </a:buClr>
              <a:buSzPts val="3200"/>
              <a:buFont typeface="Arial"/>
              <a:buAutoNum type="arabicPeriod"/>
            </a:pPr>
            <a:endParaRPr lang="en-US" sz="3200" b="1" dirty="0">
              <a:solidFill>
                <a:schemeClr val="dk1"/>
              </a:solidFill>
              <a:latin typeface="Calibri Light" panose="020F0302020204030204" pitchFamily="34" charset="0"/>
              <a:ea typeface="Calibri"/>
              <a:cs typeface="Calibri Light" panose="020F0302020204030204" pitchFamily="34" charset="0"/>
              <a:sym typeface="Calibri"/>
            </a:endParaRPr>
          </a:p>
        </p:txBody>
      </p:sp>
      <p:sp>
        <p:nvSpPr>
          <p:cNvPr id="91" name="Google Shape;91;p4"/>
          <p:cNvSpPr txBox="1"/>
          <p:nvPr/>
        </p:nvSpPr>
        <p:spPr>
          <a:xfrm>
            <a:off x="3075780" y="2050656"/>
            <a:ext cx="8516353" cy="63206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n-US" sz="2800" dirty="0">
                <a:solidFill>
                  <a:srgbClr val="0070C0"/>
                </a:solidFill>
                <a:latin typeface="Arial Black" panose="020B0A04020102020204" pitchFamily="34" charset="0"/>
                <a:cs typeface="Calibri"/>
                <a:sym typeface="Calibri"/>
              </a:rPr>
              <a:t>IN THIS UNIT, YOU WILL LEARN ABOUT:  </a:t>
            </a:r>
            <a:endParaRPr lang="en-US" sz="100" dirty="0">
              <a:solidFill>
                <a:srgbClr val="0070C0"/>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800"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8" y="2622111"/>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5" y="3807179"/>
            <a:ext cx="10094843" cy="15244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3200" b="1" dirty="0">
                <a:latin typeface="Calibri Light" panose="020F0302020204030204" pitchFamily="34" charset="0"/>
                <a:ea typeface="Open Sans Light" charset="0"/>
                <a:cs typeface="Calibri Light" panose="020F0302020204030204" pitchFamily="34" charset="0"/>
              </a:rPr>
              <a:t>Complete the dialogue with the correct form of the verb.</a:t>
            </a:r>
            <a:endParaRPr lang="en-US" sz="3200" b="1"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98438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a:extLst>
              <a:ext uri="{FF2B5EF4-FFF2-40B4-BE49-F238E27FC236}">
                <a16:creationId xmlns:a16="http://schemas.microsoft.com/office/drawing/2014/main" id="{F967E98B-28BA-4206-A1E7-55871370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32141"/>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cs typeface="Calibri"/>
                <a:sym typeface="Calibri"/>
              </a:rPr>
              <a:t>ACTIVITY</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200" dirty="0">
              <a:solidFill>
                <a:srgbClr val="5700FE"/>
              </a:solidFill>
              <a:latin typeface="Calibri"/>
              <a:ea typeface="Calibri"/>
              <a:cs typeface="Calibri"/>
              <a:sym typeface="Calibri"/>
            </a:endParaRPr>
          </a:p>
        </p:txBody>
      </p:sp>
      <p:sp>
        <p:nvSpPr>
          <p:cNvPr id="12" name="Google Shape;85;p1">
            <a:extLst>
              <a:ext uri="{FF2B5EF4-FFF2-40B4-BE49-F238E27FC236}">
                <a16:creationId xmlns:a16="http://schemas.microsoft.com/office/drawing/2014/main" id="{983A4C49-AFB5-48F7-A4D8-F69374403C98}"/>
              </a:ext>
            </a:extLst>
          </p:cNvPr>
          <p:cNvSpPr txBox="1">
            <a:spLocks/>
          </p:cNvSpPr>
          <p:nvPr/>
        </p:nvSpPr>
        <p:spPr>
          <a:xfrm>
            <a:off x="1094322" y="1377660"/>
            <a:ext cx="9622301" cy="5467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Complete the dialogue with the following verbs</a:t>
            </a:r>
          </a:p>
        </p:txBody>
      </p:sp>
      <p:sp>
        <p:nvSpPr>
          <p:cNvPr id="9" name="Google Shape;85;p1">
            <a:extLst>
              <a:ext uri="{FF2B5EF4-FFF2-40B4-BE49-F238E27FC236}">
                <a16:creationId xmlns:a16="http://schemas.microsoft.com/office/drawing/2014/main" id="{358BDD85-8896-4E21-B4DD-EB46CF319533}"/>
              </a:ext>
            </a:extLst>
          </p:cNvPr>
          <p:cNvSpPr txBox="1">
            <a:spLocks/>
          </p:cNvSpPr>
          <p:nvPr/>
        </p:nvSpPr>
        <p:spPr>
          <a:xfrm>
            <a:off x="2222697" y="2025748"/>
            <a:ext cx="9622300" cy="43515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Carlos! How are you doing?</a:t>
            </a:r>
          </a:p>
          <a:p>
            <a:pPr>
              <a:lnSpc>
                <a:spcPct val="90000"/>
              </a:lnSpc>
              <a:buClr>
                <a:schemeClr val="dk1"/>
              </a:buClr>
              <a:buSzPts val="4800"/>
            </a:pPr>
            <a:r>
              <a:rPr lang="en-US" sz="2400" b="1" dirty="0">
                <a:solidFill>
                  <a:srgbClr val="5700FE"/>
                </a:solidFill>
                <a:latin typeface="Calibri Light" panose="020F0302020204030204" pitchFamily="34" charset="0"/>
                <a:cs typeface="Calibri Light" panose="020F0302020204030204" pitchFamily="34" charset="0"/>
              </a:rPr>
              <a:t>Carlos</a:t>
            </a:r>
            <a:r>
              <a:rPr lang="en-US" sz="2400" b="1" dirty="0">
                <a:latin typeface="Calibri Light" panose="020F0302020204030204" pitchFamily="34" charset="0"/>
                <a:cs typeface="Calibri Light" panose="020F0302020204030204" pitchFamily="34" charset="0"/>
              </a:rPr>
              <a:t>: Hello Yaneth! Everything is fantastic! What about your family?</a:t>
            </a:r>
          </a:p>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My parents ________ at home. Carlos, my birthday is on February 12th. I want to have my party at the Convention Center. Would you like to ________?</a:t>
            </a:r>
          </a:p>
          <a:p>
            <a:pPr>
              <a:lnSpc>
                <a:spcPct val="90000"/>
              </a:lnSpc>
              <a:buClr>
                <a:schemeClr val="dk1"/>
              </a:buClr>
              <a:buSzPts val="4800"/>
            </a:pPr>
            <a:r>
              <a:rPr lang="en-US" sz="2400" b="1" dirty="0">
                <a:solidFill>
                  <a:srgbClr val="5700FE"/>
                </a:solidFill>
                <a:latin typeface="Calibri Light" panose="020F0302020204030204" pitchFamily="34" charset="0"/>
                <a:cs typeface="Calibri Light" panose="020F0302020204030204" pitchFamily="34" charset="0"/>
              </a:rPr>
              <a:t>Carlos</a:t>
            </a:r>
            <a:r>
              <a:rPr lang="en-US" sz="2400" b="1" dirty="0">
                <a:latin typeface="Calibri Light" panose="020F0302020204030204" pitchFamily="34" charset="0"/>
                <a:cs typeface="Calibri Light" panose="020F0302020204030204" pitchFamily="34" charset="0"/>
              </a:rPr>
              <a:t>: Of course! </a:t>
            </a:r>
          </a:p>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My family and friends______that place. _______ you know a person who _______events? I _______ to plan ahead everything. </a:t>
            </a:r>
          </a:p>
          <a:p>
            <a:pPr>
              <a:lnSpc>
                <a:spcPct val="90000"/>
              </a:lnSpc>
              <a:buClr>
                <a:schemeClr val="dk1"/>
              </a:buClr>
              <a:buSzPts val="4800"/>
            </a:pPr>
            <a:r>
              <a:rPr lang="en-US" sz="2400" b="1" dirty="0">
                <a:solidFill>
                  <a:srgbClr val="5700FE"/>
                </a:solidFill>
                <a:latin typeface="Calibri Light" panose="020F0302020204030204" pitchFamily="34" charset="0"/>
                <a:cs typeface="Calibri Light" panose="020F0302020204030204" pitchFamily="34" charset="0"/>
              </a:rPr>
              <a:t>Carlos</a:t>
            </a:r>
            <a:r>
              <a:rPr lang="en-US" sz="2400" b="1" dirty="0">
                <a:latin typeface="Calibri Light" panose="020F0302020204030204" pitchFamily="34" charset="0"/>
                <a:cs typeface="Calibri Light" panose="020F0302020204030204" pitchFamily="34" charset="0"/>
              </a:rPr>
              <a:t>: Yes, I ____. I can ________you with this. I __________if he is available but I will ask him.</a:t>
            </a:r>
          </a:p>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Thank you so much. I ___________to have my party at my house because it is small.</a:t>
            </a:r>
          </a:p>
        </p:txBody>
      </p:sp>
      <p:sp>
        <p:nvSpPr>
          <p:cNvPr id="20" name="Google Shape;264;p17">
            <a:extLst>
              <a:ext uri="{FF2B5EF4-FFF2-40B4-BE49-F238E27FC236}">
                <a16:creationId xmlns:a16="http://schemas.microsoft.com/office/drawing/2014/main" id="{5B225D13-847B-44CE-AF43-321DF3410BCB}"/>
              </a:ext>
            </a:extLst>
          </p:cNvPr>
          <p:cNvSpPr/>
          <p:nvPr/>
        </p:nvSpPr>
        <p:spPr>
          <a:xfrm>
            <a:off x="477758" y="2025748"/>
            <a:ext cx="1445976" cy="4249811"/>
          </a:xfrm>
          <a:prstGeom prst="roundRect">
            <a:avLst>
              <a:gd name="adj" fmla="val 16667"/>
            </a:avLst>
          </a:prstGeom>
          <a:ln>
            <a:headEnd type="none" w="sm" len="sm"/>
            <a:tailEnd type="none" w="sm" len="sm"/>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a:solidFill>
                  <a:schemeClr val="lt1"/>
                </a:solidFill>
                <a:latin typeface="Calibri"/>
                <a:ea typeface="Calibri"/>
                <a:cs typeface="Calibri"/>
                <a:sym typeface="Calibri"/>
              </a:rPr>
              <a:t>do (x2)</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not</a:t>
            </a:r>
            <a:r>
              <a:rPr lang="es-CO" sz="2000" b="1" i="0" u="none" strike="noStrike" cap="none" dirty="0">
                <a:solidFill>
                  <a:schemeClr val="lt1"/>
                </a:solidFill>
                <a:latin typeface="Calibri"/>
                <a:ea typeface="Calibri"/>
                <a:cs typeface="Calibri"/>
                <a:sym typeface="Calibri"/>
              </a:rPr>
              <a:t> </a:t>
            </a:r>
            <a:r>
              <a:rPr lang="es-CO" sz="2000" b="1" i="0" u="none" strike="noStrike" cap="none" dirty="0" err="1">
                <a:solidFill>
                  <a:schemeClr val="lt1"/>
                </a:solidFill>
                <a:latin typeface="Calibri"/>
                <a:ea typeface="Calibri"/>
                <a:cs typeface="Calibri"/>
                <a:sym typeface="Calibri"/>
              </a:rPr>
              <a:t>want</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love</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help</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need</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stay</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organize</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not</a:t>
            </a:r>
            <a:r>
              <a:rPr lang="es-CO" sz="2000" b="1" i="0" u="none" strike="noStrike" cap="none" dirty="0">
                <a:solidFill>
                  <a:schemeClr val="lt1"/>
                </a:solidFill>
                <a:latin typeface="Calibri"/>
                <a:ea typeface="Calibri"/>
                <a:cs typeface="Calibri"/>
                <a:sym typeface="Calibri"/>
              </a:rPr>
              <a:t> </a:t>
            </a:r>
            <a:r>
              <a:rPr lang="es-CO" sz="2000" b="1" i="0" u="none" strike="noStrike" cap="none" dirty="0" err="1">
                <a:solidFill>
                  <a:schemeClr val="lt1"/>
                </a:solidFill>
                <a:latin typeface="Calibri"/>
                <a:ea typeface="Calibri"/>
                <a:cs typeface="Calibri"/>
                <a:sym typeface="Calibri"/>
              </a:rPr>
              <a:t>know</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a:solidFill>
                  <a:schemeClr val="lt1"/>
                </a:solidFill>
                <a:latin typeface="Calibri"/>
                <a:ea typeface="Calibri"/>
                <a:cs typeface="Calibri"/>
                <a:sym typeface="Calibri"/>
              </a:rPr>
              <a:t>come</a:t>
            </a:r>
            <a:endParaRPr sz="20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80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54568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a:extLst>
              <a:ext uri="{FF2B5EF4-FFF2-40B4-BE49-F238E27FC236}">
                <a16:creationId xmlns:a16="http://schemas.microsoft.com/office/drawing/2014/main" id="{F967E98B-28BA-4206-A1E7-55871370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32141"/>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cs typeface="Calibri"/>
                <a:sym typeface="Calibri"/>
              </a:rPr>
              <a:t>ACTIVITY</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200" dirty="0">
              <a:solidFill>
                <a:srgbClr val="5700FE"/>
              </a:solidFill>
              <a:latin typeface="Calibri"/>
              <a:ea typeface="Calibri"/>
              <a:cs typeface="Calibri"/>
              <a:sym typeface="Calibri"/>
            </a:endParaRPr>
          </a:p>
        </p:txBody>
      </p:sp>
      <p:sp>
        <p:nvSpPr>
          <p:cNvPr id="12" name="Google Shape;85;p1">
            <a:extLst>
              <a:ext uri="{FF2B5EF4-FFF2-40B4-BE49-F238E27FC236}">
                <a16:creationId xmlns:a16="http://schemas.microsoft.com/office/drawing/2014/main" id="{983A4C49-AFB5-48F7-A4D8-F69374403C98}"/>
              </a:ext>
            </a:extLst>
          </p:cNvPr>
          <p:cNvSpPr txBox="1">
            <a:spLocks/>
          </p:cNvSpPr>
          <p:nvPr/>
        </p:nvSpPr>
        <p:spPr>
          <a:xfrm>
            <a:off x="1094322" y="1377660"/>
            <a:ext cx="9622301" cy="54673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Complete the dialogue with the following verbs</a:t>
            </a:r>
          </a:p>
        </p:txBody>
      </p:sp>
      <p:sp>
        <p:nvSpPr>
          <p:cNvPr id="9" name="Google Shape;85;p1">
            <a:extLst>
              <a:ext uri="{FF2B5EF4-FFF2-40B4-BE49-F238E27FC236}">
                <a16:creationId xmlns:a16="http://schemas.microsoft.com/office/drawing/2014/main" id="{358BDD85-8896-4E21-B4DD-EB46CF319533}"/>
              </a:ext>
            </a:extLst>
          </p:cNvPr>
          <p:cNvSpPr txBox="1">
            <a:spLocks/>
          </p:cNvSpPr>
          <p:nvPr/>
        </p:nvSpPr>
        <p:spPr>
          <a:xfrm>
            <a:off x="2222697" y="2025748"/>
            <a:ext cx="9622300" cy="43515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Carlos! How are you doing?</a:t>
            </a:r>
          </a:p>
          <a:p>
            <a:pPr>
              <a:lnSpc>
                <a:spcPct val="90000"/>
              </a:lnSpc>
              <a:buClr>
                <a:schemeClr val="dk1"/>
              </a:buClr>
              <a:buSzPts val="4800"/>
            </a:pPr>
            <a:r>
              <a:rPr lang="en-US" sz="2400" b="1" dirty="0">
                <a:solidFill>
                  <a:srgbClr val="5700FE"/>
                </a:solidFill>
                <a:latin typeface="Calibri Light" panose="020F0302020204030204" pitchFamily="34" charset="0"/>
                <a:cs typeface="Calibri Light" panose="020F0302020204030204" pitchFamily="34" charset="0"/>
              </a:rPr>
              <a:t>Carlos</a:t>
            </a:r>
            <a:r>
              <a:rPr lang="en-US" sz="2400" b="1" dirty="0">
                <a:latin typeface="Calibri Light" panose="020F0302020204030204" pitchFamily="34" charset="0"/>
                <a:cs typeface="Calibri Light" panose="020F0302020204030204" pitchFamily="34" charset="0"/>
              </a:rPr>
              <a:t>: Hello Yaneth! Everything is fantastic! What about your family?</a:t>
            </a:r>
          </a:p>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My parents ________ at home. Carlos, my birthday is on February 12th. I want to have my party at the Convention Center. Would you like to ________?</a:t>
            </a:r>
          </a:p>
          <a:p>
            <a:pPr>
              <a:lnSpc>
                <a:spcPct val="90000"/>
              </a:lnSpc>
              <a:buClr>
                <a:schemeClr val="dk1"/>
              </a:buClr>
              <a:buSzPts val="4800"/>
            </a:pPr>
            <a:r>
              <a:rPr lang="en-US" sz="2400" b="1" dirty="0">
                <a:solidFill>
                  <a:srgbClr val="5700FE"/>
                </a:solidFill>
                <a:latin typeface="Calibri Light" panose="020F0302020204030204" pitchFamily="34" charset="0"/>
                <a:cs typeface="Calibri Light" panose="020F0302020204030204" pitchFamily="34" charset="0"/>
              </a:rPr>
              <a:t>Carlos</a:t>
            </a:r>
            <a:r>
              <a:rPr lang="en-US" sz="2400" b="1" dirty="0">
                <a:latin typeface="Calibri Light" panose="020F0302020204030204" pitchFamily="34" charset="0"/>
                <a:cs typeface="Calibri Light" panose="020F0302020204030204" pitchFamily="34" charset="0"/>
              </a:rPr>
              <a:t>: Of course! </a:t>
            </a:r>
          </a:p>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My family and </a:t>
            </a:r>
            <a:r>
              <a:rPr lang="en-US" sz="2400" b="1" dirty="0" err="1">
                <a:latin typeface="Calibri Light" panose="020F0302020204030204" pitchFamily="34" charset="0"/>
                <a:cs typeface="Calibri Light" panose="020F0302020204030204" pitchFamily="34" charset="0"/>
              </a:rPr>
              <a:t>friends__________that</a:t>
            </a:r>
            <a:r>
              <a:rPr lang="en-US" sz="2400" b="1" dirty="0">
                <a:latin typeface="Calibri Light" panose="020F0302020204030204" pitchFamily="34" charset="0"/>
                <a:cs typeface="Calibri Light" panose="020F0302020204030204" pitchFamily="34" charset="0"/>
              </a:rPr>
              <a:t> place. __________ you know a person who __________events? I __________ to plan ahead everything. </a:t>
            </a:r>
          </a:p>
          <a:p>
            <a:pPr>
              <a:lnSpc>
                <a:spcPct val="90000"/>
              </a:lnSpc>
              <a:buClr>
                <a:schemeClr val="dk1"/>
              </a:buClr>
              <a:buSzPts val="4800"/>
            </a:pPr>
            <a:r>
              <a:rPr lang="en-US" sz="2400" b="1" dirty="0">
                <a:solidFill>
                  <a:srgbClr val="5700FE"/>
                </a:solidFill>
                <a:latin typeface="Calibri Light" panose="020F0302020204030204" pitchFamily="34" charset="0"/>
                <a:cs typeface="Calibri Light" panose="020F0302020204030204" pitchFamily="34" charset="0"/>
              </a:rPr>
              <a:t>Carlos</a:t>
            </a:r>
            <a:r>
              <a:rPr lang="en-US" sz="2400" b="1" dirty="0">
                <a:latin typeface="Calibri Light" panose="020F0302020204030204" pitchFamily="34" charset="0"/>
                <a:cs typeface="Calibri Light" panose="020F0302020204030204" pitchFamily="34" charset="0"/>
              </a:rPr>
              <a:t>: Yes, I _________. I can ___________you with this. I ___________if he is available but I will ask him.</a:t>
            </a:r>
          </a:p>
          <a:p>
            <a:pP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Yaneth</a:t>
            </a:r>
            <a:r>
              <a:rPr lang="en-US" sz="2400" b="1" dirty="0">
                <a:latin typeface="Calibri Light" panose="020F0302020204030204" pitchFamily="34" charset="0"/>
                <a:cs typeface="Calibri Light" panose="020F0302020204030204" pitchFamily="34" charset="0"/>
              </a:rPr>
              <a:t>: Thank you so much. I _____________to have my party at my house because it is small.</a:t>
            </a:r>
          </a:p>
        </p:txBody>
      </p:sp>
      <p:sp>
        <p:nvSpPr>
          <p:cNvPr id="20" name="Google Shape;264;p17">
            <a:extLst>
              <a:ext uri="{FF2B5EF4-FFF2-40B4-BE49-F238E27FC236}">
                <a16:creationId xmlns:a16="http://schemas.microsoft.com/office/drawing/2014/main" id="{5B225D13-847B-44CE-AF43-321DF3410BCB}"/>
              </a:ext>
            </a:extLst>
          </p:cNvPr>
          <p:cNvSpPr/>
          <p:nvPr/>
        </p:nvSpPr>
        <p:spPr>
          <a:xfrm>
            <a:off x="477758" y="2025748"/>
            <a:ext cx="1445976" cy="4249811"/>
          </a:xfrm>
          <a:prstGeom prst="roundRect">
            <a:avLst>
              <a:gd name="adj" fmla="val 16667"/>
            </a:avLst>
          </a:prstGeom>
          <a:ln>
            <a:headEnd type="none" w="sm" len="sm"/>
            <a:tailEnd type="none" w="sm" len="sm"/>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a:solidFill>
                  <a:schemeClr val="lt1"/>
                </a:solidFill>
                <a:latin typeface="Calibri"/>
                <a:ea typeface="Calibri"/>
                <a:cs typeface="Calibri"/>
                <a:sym typeface="Calibri"/>
              </a:rPr>
              <a:t>do (x2)</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not</a:t>
            </a:r>
            <a:r>
              <a:rPr lang="es-CO" sz="2000" b="1" i="0" u="none" strike="noStrike" cap="none" dirty="0">
                <a:solidFill>
                  <a:schemeClr val="lt1"/>
                </a:solidFill>
                <a:latin typeface="Calibri"/>
                <a:ea typeface="Calibri"/>
                <a:cs typeface="Calibri"/>
                <a:sym typeface="Calibri"/>
              </a:rPr>
              <a:t> </a:t>
            </a:r>
            <a:r>
              <a:rPr lang="es-CO" sz="2000" b="1" i="0" u="none" strike="noStrike" cap="none" dirty="0" err="1">
                <a:solidFill>
                  <a:schemeClr val="lt1"/>
                </a:solidFill>
                <a:latin typeface="Calibri"/>
                <a:ea typeface="Calibri"/>
                <a:cs typeface="Calibri"/>
                <a:sym typeface="Calibri"/>
              </a:rPr>
              <a:t>want</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love</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help</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need</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stay</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organize</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err="1">
                <a:solidFill>
                  <a:schemeClr val="lt1"/>
                </a:solidFill>
                <a:latin typeface="Calibri"/>
                <a:ea typeface="Calibri"/>
                <a:cs typeface="Calibri"/>
                <a:sym typeface="Calibri"/>
              </a:rPr>
              <a:t>not</a:t>
            </a:r>
            <a:r>
              <a:rPr lang="es-CO" sz="2000" b="1" i="0" u="none" strike="noStrike" cap="none" dirty="0">
                <a:solidFill>
                  <a:schemeClr val="lt1"/>
                </a:solidFill>
                <a:latin typeface="Calibri"/>
                <a:ea typeface="Calibri"/>
                <a:cs typeface="Calibri"/>
                <a:sym typeface="Calibri"/>
              </a:rPr>
              <a:t> </a:t>
            </a:r>
            <a:r>
              <a:rPr lang="es-CO" sz="2000" b="1" i="0" u="none" strike="noStrike" cap="none" dirty="0" err="1">
                <a:solidFill>
                  <a:schemeClr val="lt1"/>
                </a:solidFill>
                <a:latin typeface="Calibri"/>
                <a:ea typeface="Calibri"/>
                <a:cs typeface="Calibri"/>
                <a:sym typeface="Calibri"/>
              </a:rPr>
              <a:t>know</a:t>
            </a:r>
            <a:endParaRPr sz="2000" b="1" i="0" u="none" strike="noStrike" cap="none" dirty="0">
              <a:solidFill>
                <a:schemeClr val="lt1"/>
              </a:solidFill>
              <a:latin typeface="Calibri"/>
              <a:ea typeface="Calibri"/>
              <a:cs typeface="Calibri"/>
              <a:sym typeface="Calibri"/>
            </a:endParaRPr>
          </a:p>
          <a:p>
            <a:pPr marL="0" marR="0" lvl="0" indent="0" algn="ctr" rtl="0">
              <a:lnSpc>
                <a:spcPct val="107000"/>
              </a:lnSpc>
              <a:spcBef>
                <a:spcPts val="800"/>
              </a:spcBef>
              <a:spcAft>
                <a:spcPts val="0"/>
              </a:spcAft>
              <a:buClr>
                <a:srgbClr val="000000"/>
              </a:buClr>
              <a:buSzPts val="1800"/>
              <a:buFont typeface="Arial"/>
              <a:buNone/>
            </a:pPr>
            <a:r>
              <a:rPr lang="es-CO" sz="2000" b="1" i="0" u="none" strike="noStrike" cap="none" dirty="0">
                <a:solidFill>
                  <a:schemeClr val="lt1"/>
                </a:solidFill>
                <a:latin typeface="Calibri"/>
                <a:ea typeface="Calibri"/>
                <a:cs typeface="Calibri"/>
                <a:sym typeface="Calibri"/>
              </a:rPr>
              <a:t>come</a:t>
            </a:r>
            <a:endParaRPr sz="2000" b="1" i="0" u="none" strike="noStrike" cap="none" dirty="0">
              <a:solidFill>
                <a:schemeClr val="lt1"/>
              </a:solidFill>
              <a:latin typeface="Calibri"/>
              <a:ea typeface="Calibri"/>
              <a:cs typeface="Calibri"/>
              <a:sym typeface="Calibri"/>
            </a:endParaRPr>
          </a:p>
          <a:p>
            <a:pPr marL="0" marR="0" lvl="0" indent="0" algn="ctr" rtl="0">
              <a:lnSpc>
                <a:spcPct val="100000"/>
              </a:lnSpc>
              <a:spcBef>
                <a:spcPts val="80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7" name="Rectángulo 6">
            <a:extLst>
              <a:ext uri="{FF2B5EF4-FFF2-40B4-BE49-F238E27FC236}">
                <a16:creationId xmlns:a16="http://schemas.microsoft.com/office/drawing/2014/main" id="{CC7A1A0A-03C3-4FF4-A7E7-C4D1AD91A860}"/>
              </a:ext>
            </a:extLst>
          </p:cNvPr>
          <p:cNvSpPr/>
          <p:nvPr/>
        </p:nvSpPr>
        <p:spPr>
          <a:xfrm>
            <a:off x="4748742" y="2799471"/>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stay</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0" name="Rectángulo 9">
            <a:extLst>
              <a:ext uri="{FF2B5EF4-FFF2-40B4-BE49-F238E27FC236}">
                <a16:creationId xmlns:a16="http://schemas.microsoft.com/office/drawing/2014/main" id="{963E441A-F1EE-4365-B86A-891428D1A286}"/>
              </a:ext>
            </a:extLst>
          </p:cNvPr>
          <p:cNvSpPr/>
          <p:nvPr/>
        </p:nvSpPr>
        <p:spPr>
          <a:xfrm>
            <a:off x="2293035" y="3446638"/>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come</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1" name="Rectángulo 10">
            <a:extLst>
              <a:ext uri="{FF2B5EF4-FFF2-40B4-BE49-F238E27FC236}">
                <a16:creationId xmlns:a16="http://schemas.microsoft.com/office/drawing/2014/main" id="{503067AD-D486-4093-A381-FADBF712081A}"/>
              </a:ext>
            </a:extLst>
          </p:cNvPr>
          <p:cNvSpPr/>
          <p:nvPr/>
        </p:nvSpPr>
        <p:spPr>
          <a:xfrm>
            <a:off x="6050256" y="4077428"/>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love</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3" name="Rectángulo 12">
            <a:extLst>
              <a:ext uri="{FF2B5EF4-FFF2-40B4-BE49-F238E27FC236}">
                <a16:creationId xmlns:a16="http://schemas.microsoft.com/office/drawing/2014/main" id="{0D5D564A-329D-4400-88A7-2977A83415AB}"/>
              </a:ext>
            </a:extLst>
          </p:cNvPr>
          <p:cNvSpPr/>
          <p:nvPr/>
        </p:nvSpPr>
        <p:spPr>
          <a:xfrm>
            <a:off x="8873171" y="4070183"/>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Do</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4" name="Rectángulo 13">
            <a:extLst>
              <a:ext uri="{FF2B5EF4-FFF2-40B4-BE49-F238E27FC236}">
                <a16:creationId xmlns:a16="http://schemas.microsoft.com/office/drawing/2014/main" id="{EFF1C0E8-4934-4AC3-AE1A-4D26B2DA5344}"/>
              </a:ext>
            </a:extLst>
          </p:cNvPr>
          <p:cNvSpPr/>
          <p:nvPr/>
        </p:nvSpPr>
        <p:spPr>
          <a:xfrm>
            <a:off x="3979961" y="4376271"/>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organizes</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5" name="Rectángulo 14">
            <a:extLst>
              <a:ext uri="{FF2B5EF4-FFF2-40B4-BE49-F238E27FC236}">
                <a16:creationId xmlns:a16="http://schemas.microsoft.com/office/drawing/2014/main" id="{DC1ADD34-034B-46BD-9F38-660F43809A21}"/>
              </a:ext>
            </a:extLst>
          </p:cNvPr>
          <p:cNvSpPr/>
          <p:nvPr/>
        </p:nvSpPr>
        <p:spPr>
          <a:xfrm>
            <a:off x="6644168" y="4426958"/>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need</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6" name="Rectángulo 15">
            <a:extLst>
              <a:ext uri="{FF2B5EF4-FFF2-40B4-BE49-F238E27FC236}">
                <a16:creationId xmlns:a16="http://schemas.microsoft.com/office/drawing/2014/main" id="{9BFB7AD6-B0E3-4C1E-8EC4-1E9ECD1482A7}"/>
              </a:ext>
            </a:extLst>
          </p:cNvPr>
          <p:cNvSpPr/>
          <p:nvPr/>
        </p:nvSpPr>
        <p:spPr>
          <a:xfrm>
            <a:off x="3979961" y="4758119"/>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do</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7" name="Rectángulo 16">
            <a:extLst>
              <a:ext uri="{FF2B5EF4-FFF2-40B4-BE49-F238E27FC236}">
                <a16:creationId xmlns:a16="http://schemas.microsoft.com/office/drawing/2014/main" id="{788F1130-BBF1-45B4-B812-13638084148E}"/>
              </a:ext>
            </a:extLst>
          </p:cNvPr>
          <p:cNvSpPr/>
          <p:nvPr/>
        </p:nvSpPr>
        <p:spPr>
          <a:xfrm>
            <a:off x="6294144" y="4777707"/>
            <a:ext cx="1187824"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help</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8" name="Rectángulo 17">
            <a:extLst>
              <a:ext uri="{FF2B5EF4-FFF2-40B4-BE49-F238E27FC236}">
                <a16:creationId xmlns:a16="http://schemas.microsoft.com/office/drawing/2014/main" id="{E70BEC54-53C0-46EA-9A31-1969FA165399}"/>
              </a:ext>
            </a:extLst>
          </p:cNvPr>
          <p:cNvSpPr/>
          <p:nvPr/>
        </p:nvSpPr>
        <p:spPr>
          <a:xfrm>
            <a:off x="9523828" y="4777706"/>
            <a:ext cx="1341372" cy="218881"/>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don’t know</a:t>
            </a:r>
            <a:endParaRPr lang="en-US" sz="2400" b="1" dirty="0">
              <a:solidFill>
                <a:schemeClr val="bg1"/>
              </a:solidFill>
              <a:latin typeface="Calibri Light" panose="020F0302020204030204" pitchFamily="34" charset="0"/>
              <a:cs typeface="Calibri Light" panose="020F0302020204030204" pitchFamily="34" charset="0"/>
            </a:endParaRPr>
          </a:p>
        </p:txBody>
      </p:sp>
      <p:sp>
        <p:nvSpPr>
          <p:cNvPr id="19" name="Rectángulo 18">
            <a:extLst>
              <a:ext uri="{FF2B5EF4-FFF2-40B4-BE49-F238E27FC236}">
                <a16:creationId xmlns:a16="http://schemas.microsoft.com/office/drawing/2014/main" id="{B33AF572-C078-4A3E-8B20-7EA36793B807}"/>
              </a:ext>
            </a:extLst>
          </p:cNvPr>
          <p:cNvSpPr/>
          <p:nvPr/>
        </p:nvSpPr>
        <p:spPr>
          <a:xfrm>
            <a:off x="6050256" y="5395987"/>
            <a:ext cx="1431712" cy="248176"/>
          </a:xfrm>
          <a:prstGeom prst="rect">
            <a:avLst/>
          </a:prstGeom>
          <a:solidFill>
            <a:srgbClr val="5700FE"/>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Calibri Light" panose="020F0302020204030204" pitchFamily="34" charset="0"/>
                <a:cs typeface="Calibri Light" panose="020F0302020204030204" pitchFamily="34" charset="0"/>
              </a:rPr>
              <a:t>don’t want</a:t>
            </a:r>
            <a:endParaRPr lang="en-US" sz="2400" b="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939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29C7FC05-1D65-4936-9E37-6933EFAED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4" y="0"/>
            <a:ext cx="12212374" cy="6858000"/>
          </a:xfrm>
          <a:prstGeom prst="rect">
            <a:avLst/>
          </a:prstGeom>
        </p:spPr>
      </p:pic>
      <p:sp>
        <p:nvSpPr>
          <p:cNvPr id="91" name="Google Shape;91;p4"/>
          <p:cNvSpPr txBox="1"/>
          <p:nvPr/>
        </p:nvSpPr>
        <p:spPr>
          <a:xfrm>
            <a:off x="2553823" y="3091374"/>
            <a:ext cx="9347446" cy="110364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800" dirty="0">
                <a:solidFill>
                  <a:srgbClr val="5700FE"/>
                </a:solidFill>
                <a:latin typeface="Arial Black" panose="020B0A04020102020204" pitchFamily="34" charset="0"/>
                <a:ea typeface="Calibri"/>
                <a:cs typeface="Calibri"/>
                <a:sym typeface="Calibri"/>
              </a:rPr>
              <a:t>WH WORDS</a:t>
            </a:r>
          </a:p>
        </p:txBody>
      </p:sp>
    </p:spTree>
    <p:extLst>
      <p:ext uri="{BB962C8B-B14F-4D97-AF65-F5344CB8AC3E}">
        <p14:creationId xmlns:p14="http://schemas.microsoft.com/office/powerpoint/2010/main" val="3575885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3" name="Imagen 22">
            <a:extLst>
              <a:ext uri="{FF2B5EF4-FFF2-40B4-BE49-F238E27FC236}">
                <a16:creationId xmlns:a16="http://schemas.microsoft.com/office/drawing/2014/main" id="{65611DBD-3884-4EAA-A81E-ADD6366BDE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8" y="767356"/>
            <a:ext cx="10094843" cy="7420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ea typeface="Calibri"/>
                <a:cs typeface="Calibri"/>
                <a:sym typeface="Calibri"/>
              </a:rPr>
              <a:t>WH WORDS</a:t>
            </a:r>
          </a:p>
        </p:txBody>
      </p:sp>
      <p:pic>
        <p:nvPicPr>
          <p:cNvPr id="5" name="object 18">
            <a:extLst>
              <a:ext uri="{FF2B5EF4-FFF2-40B4-BE49-F238E27FC236}">
                <a16:creationId xmlns:a16="http://schemas.microsoft.com/office/drawing/2014/main" id="{2CE907BD-A885-492F-8A01-E9A8EB2C762E}"/>
              </a:ext>
            </a:extLst>
          </p:cNvPr>
          <p:cNvPicPr/>
          <p:nvPr/>
        </p:nvPicPr>
        <p:blipFill>
          <a:blip r:embed="rId4" cstate="print"/>
          <a:stretch>
            <a:fillRect/>
          </a:stretch>
        </p:blipFill>
        <p:spPr>
          <a:xfrm>
            <a:off x="537417" y="1927252"/>
            <a:ext cx="2332627" cy="2238792"/>
          </a:xfrm>
          <a:prstGeom prst="rect">
            <a:avLst/>
          </a:prstGeom>
        </p:spPr>
      </p:pic>
      <p:sp>
        <p:nvSpPr>
          <p:cNvPr id="4" name="Google Shape;85;p1">
            <a:extLst>
              <a:ext uri="{FF2B5EF4-FFF2-40B4-BE49-F238E27FC236}">
                <a16:creationId xmlns:a16="http://schemas.microsoft.com/office/drawing/2014/main" id="{516F028C-396C-4A86-9609-EF8E20724E0A}"/>
              </a:ext>
            </a:extLst>
          </p:cNvPr>
          <p:cNvSpPr txBox="1">
            <a:spLocks/>
          </p:cNvSpPr>
          <p:nvPr/>
        </p:nvSpPr>
        <p:spPr>
          <a:xfrm>
            <a:off x="802730" y="2695873"/>
            <a:ext cx="1863434" cy="7420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4000" b="1" dirty="0">
                <a:latin typeface="Calibri Light" panose="020F0302020204030204" pitchFamily="34" charset="0"/>
                <a:cs typeface="Calibri Light" panose="020F0302020204030204" pitchFamily="34" charset="0"/>
              </a:rPr>
              <a:t>WHAT</a:t>
            </a:r>
            <a:endParaRPr lang="en-US" sz="1800" b="1" dirty="0">
              <a:latin typeface="Calibri Light" panose="020F0302020204030204" pitchFamily="34" charset="0"/>
              <a:cs typeface="Calibri Light" panose="020F0302020204030204" pitchFamily="34" charset="0"/>
            </a:endParaRPr>
          </a:p>
        </p:txBody>
      </p:sp>
      <p:pic>
        <p:nvPicPr>
          <p:cNvPr id="6" name="object 18">
            <a:extLst>
              <a:ext uri="{FF2B5EF4-FFF2-40B4-BE49-F238E27FC236}">
                <a16:creationId xmlns:a16="http://schemas.microsoft.com/office/drawing/2014/main" id="{1FE32A63-A820-46C7-8EC9-BB9E5D71B6AD}"/>
              </a:ext>
            </a:extLst>
          </p:cNvPr>
          <p:cNvPicPr/>
          <p:nvPr/>
        </p:nvPicPr>
        <p:blipFill>
          <a:blip r:embed="rId4" cstate="print"/>
          <a:stretch>
            <a:fillRect/>
          </a:stretch>
        </p:blipFill>
        <p:spPr>
          <a:xfrm>
            <a:off x="2317971" y="3989293"/>
            <a:ext cx="2332627" cy="2238792"/>
          </a:xfrm>
          <a:prstGeom prst="rect">
            <a:avLst/>
          </a:prstGeom>
        </p:spPr>
      </p:pic>
      <p:sp>
        <p:nvSpPr>
          <p:cNvPr id="7" name="Google Shape;85;p1">
            <a:extLst>
              <a:ext uri="{FF2B5EF4-FFF2-40B4-BE49-F238E27FC236}">
                <a16:creationId xmlns:a16="http://schemas.microsoft.com/office/drawing/2014/main" id="{4A330ADF-7E0D-405F-A654-3167EF2FEE71}"/>
              </a:ext>
            </a:extLst>
          </p:cNvPr>
          <p:cNvSpPr txBox="1">
            <a:spLocks/>
          </p:cNvSpPr>
          <p:nvPr/>
        </p:nvSpPr>
        <p:spPr>
          <a:xfrm>
            <a:off x="2552567" y="4826039"/>
            <a:ext cx="1863434" cy="7420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4000" b="1" dirty="0">
                <a:latin typeface="Calibri Light" panose="020F0302020204030204" pitchFamily="34" charset="0"/>
                <a:cs typeface="Calibri Light" panose="020F0302020204030204" pitchFamily="34" charset="0"/>
              </a:rPr>
              <a:t>WHO</a:t>
            </a:r>
            <a:endParaRPr lang="en-US" sz="1800" b="1" dirty="0">
              <a:latin typeface="Calibri Light" panose="020F0302020204030204" pitchFamily="34" charset="0"/>
              <a:cs typeface="Calibri Light" panose="020F0302020204030204" pitchFamily="34" charset="0"/>
            </a:endParaRPr>
          </a:p>
        </p:txBody>
      </p:sp>
      <p:pic>
        <p:nvPicPr>
          <p:cNvPr id="8" name="object 18">
            <a:extLst>
              <a:ext uri="{FF2B5EF4-FFF2-40B4-BE49-F238E27FC236}">
                <a16:creationId xmlns:a16="http://schemas.microsoft.com/office/drawing/2014/main" id="{7F743355-48DC-42C7-88D2-EAE74258CD42}"/>
              </a:ext>
            </a:extLst>
          </p:cNvPr>
          <p:cNvPicPr/>
          <p:nvPr/>
        </p:nvPicPr>
        <p:blipFill>
          <a:blip r:embed="rId4" cstate="print"/>
          <a:stretch>
            <a:fillRect/>
          </a:stretch>
        </p:blipFill>
        <p:spPr>
          <a:xfrm>
            <a:off x="3981416" y="1750501"/>
            <a:ext cx="2332627" cy="2238792"/>
          </a:xfrm>
          <a:prstGeom prst="rect">
            <a:avLst/>
          </a:prstGeom>
        </p:spPr>
      </p:pic>
      <p:pic>
        <p:nvPicPr>
          <p:cNvPr id="9" name="object 18">
            <a:extLst>
              <a:ext uri="{FF2B5EF4-FFF2-40B4-BE49-F238E27FC236}">
                <a16:creationId xmlns:a16="http://schemas.microsoft.com/office/drawing/2014/main" id="{34FB2146-8ADB-4A9F-B0B2-477756856674}"/>
              </a:ext>
            </a:extLst>
          </p:cNvPr>
          <p:cNvPicPr/>
          <p:nvPr/>
        </p:nvPicPr>
        <p:blipFill>
          <a:blip r:embed="rId4" cstate="print"/>
          <a:stretch>
            <a:fillRect/>
          </a:stretch>
        </p:blipFill>
        <p:spPr>
          <a:xfrm>
            <a:off x="7719843" y="1750501"/>
            <a:ext cx="2332627" cy="2238792"/>
          </a:xfrm>
          <a:prstGeom prst="rect">
            <a:avLst/>
          </a:prstGeom>
        </p:spPr>
      </p:pic>
      <p:pic>
        <p:nvPicPr>
          <p:cNvPr id="10" name="object 18">
            <a:extLst>
              <a:ext uri="{FF2B5EF4-FFF2-40B4-BE49-F238E27FC236}">
                <a16:creationId xmlns:a16="http://schemas.microsoft.com/office/drawing/2014/main" id="{39B8536F-6F8E-42E2-898D-662C9431FA42}"/>
              </a:ext>
            </a:extLst>
          </p:cNvPr>
          <p:cNvPicPr/>
          <p:nvPr/>
        </p:nvPicPr>
        <p:blipFill>
          <a:blip r:embed="rId4" cstate="print"/>
          <a:stretch>
            <a:fillRect/>
          </a:stretch>
        </p:blipFill>
        <p:spPr>
          <a:xfrm>
            <a:off x="5761970" y="3989293"/>
            <a:ext cx="2332627" cy="2238792"/>
          </a:xfrm>
          <a:prstGeom prst="rect">
            <a:avLst/>
          </a:prstGeom>
        </p:spPr>
      </p:pic>
      <p:pic>
        <p:nvPicPr>
          <p:cNvPr id="11" name="object 18">
            <a:extLst>
              <a:ext uri="{FF2B5EF4-FFF2-40B4-BE49-F238E27FC236}">
                <a16:creationId xmlns:a16="http://schemas.microsoft.com/office/drawing/2014/main" id="{97BBC51E-9EB0-459F-ADE0-75E0D57B2131}"/>
              </a:ext>
            </a:extLst>
          </p:cNvPr>
          <p:cNvPicPr/>
          <p:nvPr/>
        </p:nvPicPr>
        <p:blipFill>
          <a:blip r:embed="rId4" cstate="print"/>
          <a:stretch>
            <a:fillRect/>
          </a:stretch>
        </p:blipFill>
        <p:spPr>
          <a:xfrm>
            <a:off x="9634774" y="3429000"/>
            <a:ext cx="2332627" cy="2238792"/>
          </a:xfrm>
          <a:prstGeom prst="rect">
            <a:avLst/>
          </a:prstGeom>
        </p:spPr>
      </p:pic>
      <p:sp>
        <p:nvSpPr>
          <p:cNvPr id="12" name="Google Shape;85;p1">
            <a:extLst>
              <a:ext uri="{FF2B5EF4-FFF2-40B4-BE49-F238E27FC236}">
                <a16:creationId xmlns:a16="http://schemas.microsoft.com/office/drawing/2014/main" id="{C396372E-8BF1-410D-9840-6A19452D5863}"/>
              </a:ext>
            </a:extLst>
          </p:cNvPr>
          <p:cNvSpPr txBox="1">
            <a:spLocks/>
          </p:cNvSpPr>
          <p:nvPr/>
        </p:nvSpPr>
        <p:spPr>
          <a:xfrm>
            <a:off x="4221792" y="2546221"/>
            <a:ext cx="1863434" cy="7420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4000" b="1" dirty="0">
                <a:latin typeface="Calibri Light" panose="020F0302020204030204" pitchFamily="34" charset="0"/>
                <a:cs typeface="Calibri Light" panose="020F0302020204030204" pitchFamily="34" charset="0"/>
              </a:rPr>
              <a:t>WHERE</a:t>
            </a:r>
            <a:endParaRPr lang="en-US" sz="1800" b="1" dirty="0">
              <a:latin typeface="Calibri Light" panose="020F0302020204030204" pitchFamily="34" charset="0"/>
              <a:cs typeface="Calibri Light" panose="020F0302020204030204" pitchFamily="34" charset="0"/>
            </a:endParaRPr>
          </a:p>
        </p:txBody>
      </p:sp>
      <p:sp>
        <p:nvSpPr>
          <p:cNvPr id="13" name="Google Shape;85;p1">
            <a:extLst>
              <a:ext uri="{FF2B5EF4-FFF2-40B4-BE49-F238E27FC236}">
                <a16:creationId xmlns:a16="http://schemas.microsoft.com/office/drawing/2014/main" id="{BBAA77F2-089D-48A6-8E9D-1868D5D69083}"/>
              </a:ext>
            </a:extLst>
          </p:cNvPr>
          <p:cNvSpPr txBox="1">
            <a:spLocks/>
          </p:cNvSpPr>
          <p:nvPr/>
        </p:nvSpPr>
        <p:spPr>
          <a:xfrm>
            <a:off x="6026749" y="4826039"/>
            <a:ext cx="1863434" cy="7420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4000" b="1" dirty="0">
                <a:latin typeface="Calibri Light" panose="020F0302020204030204" pitchFamily="34" charset="0"/>
                <a:cs typeface="Calibri Light" panose="020F0302020204030204" pitchFamily="34" charset="0"/>
              </a:rPr>
              <a:t>WHEN</a:t>
            </a:r>
            <a:endParaRPr lang="en-US" sz="1800" b="1" dirty="0">
              <a:latin typeface="Calibri Light" panose="020F0302020204030204" pitchFamily="34" charset="0"/>
              <a:cs typeface="Calibri Light" panose="020F0302020204030204" pitchFamily="34" charset="0"/>
            </a:endParaRPr>
          </a:p>
        </p:txBody>
      </p:sp>
      <p:sp>
        <p:nvSpPr>
          <p:cNvPr id="14" name="Google Shape;85;p1">
            <a:extLst>
              <a:ext uri="{FF2B5EF4-FFF2-40B4-BE49-F238E27FC236}">
                <a16:creationId xmlns:a16="http://schemas.microsoft.com/office/drawing/2014/main" id="{C35E90C5-2208-4170-8E85-0B53BECC4EB9}"/>
              </a:ext>
            </a:extLst>
          </p:cNvPr>
          <p:cNvSpPr txBox="1">
            <a:spLocks/>
          </p:cNvSpPr>
          <p:nvPr/>
        </p:nvSpPr>
        <p:spPr>
          <a:xfrm>
            <a:off x="7954439" y="2576916"/>
            <a:ext cx="1863434" cy="7420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4000" b="1" dirty="0">
                <a:latin typeface="Calibri Light" panose="020F0302020204030204" pitchFamily="34" charset="0"/>
                <a:cs typeface="Calibri Light" panose="020F0302020204030204" pitchFamily="34" charset="0"/>
              </a:rPr>
              <a:t>WHY</a:t>
            </a:r>
            <a:endParaRPr lang="en-US" sz="1800" b="1" dirty="0">
              <a:latin typeface="Calibri Light" panose="020F0302020204030204" pitchFamily="34" charset="0"/>
              <a:cs typeface="Calibri Light" panose="020F0302020204030204" pitchFamily="34" charset="0"/>
            </a:endParaRPr>
          </a:p>
        </p:txBody>
      </p:sp>
      <p:sp>
        <p:nvSpPr>
          <p:cNvPr id="15" name="Google Shape;85;p1">
            <a:extLst>
              <a:ext uri="{FF2B5EF4-FFF2-40B4-BE49-F238E27FC236}">
                <a16:creationId xmlns:a16="http://schemas.microsoft.com/office/drawing/2014/main" id="{B23AFB17-A73D-4896-9E2A-1F4585949448}"/>
              </a:ext>
            </a:extLst>
          </p:cNvPr>
          <p:cNvSpPr txBox="1">
            <a:spLocks/>
          </p:cNvSpPr>
          <p:nvPr/>
        </p:nvSpPr>
        <p:spPr>
          <a:xfrm>
            <a:off x="9928991" y="4273604"/>
            <a:ext cx="1863434" cy="74205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4000" b="1" dirty="0">
                <a:latin typeface="Calibri Light" panose="020F0302020204030204" pitchFamily="34" charset="0"/>
                <a:cs typeface="Calibri Light" panose="020F0302020204030204" pitchFamily="34" charset="0"/>
              </a:rPr>
              <a:t>HOW</a:t>
            </a:r>
            <a:endParaRPr lang="en-US" sz="1800" b="1" dirty="0">
              <a:latin typeface="Calibri Light" panose="020F0302020204030204" pitchFamily="34" charset="0"/>
              <a:cs typeface="Calibri Light" panose="020F0302020204030204" pitchFamily="34" charset="0"/>
            </a:endParaRPr>
          </a:p>
        </p:txBody>
      </p:sp>
      <p:pic>
        <p:nvPicPr>
          <p:cNvPr id="3" name="Imagen 2" descr="Imagen de la pantalla de un celular con la imagen de una caricatura&#10;&#10;Descripción generada automáticamente con confianza baja">
            <a:extLst>
              <a:ext uri="{FF2B5EF4-FFF2-40B4-BE49-F238E27FC236}">
                <a16:creationId xmlns:a16="http://schemas.microsoft.com/office/drawing/2014/main" id="{B0A66BE3-3163-43F3-8C0B-8FD45CD9D160}"/>
              </a:ext>
            </a:extLst>
          </p:cNvPr>
          <p:cNvPicPr>
            <a:picLocks noChangeAspect="1"/>
          </p:cNvPicPr>
          <p:nvPr/>
        </p:nvPicPr>
        <p:blipFill rotWithShape="1">
          <a:blip r:embed="rId5"/>
          <a:srcRect l="6219" t="6252" r="57590" b="46741"/>
          <a:stretch/>
        </p:blipFill>
        <p:spPr>
          <a:xfrm>
            <a:off x="2891973" y="5350312"/>
            <a:ext cx="1329819" cy="1225294"/>
          </a:xfrm>
          <a:prstGeom prst="rect">
            <a:avLst/>
          </a:prstGeom>
        </p:spPr>
      </p:pic>
      <p:pic>
        <p:nvPicPr>
          <p:cNvPr id="17" name="Imagen 16" descr="Imagen de la pantalla de un celular con la imagen de una caricatura&#10;&#10;Descripción generada automáticamente con confianza baja">
            <a:extLst>
              <a:ext uri="{FF2B5EF4-FFF2-40B4-BE49-F238E27FC236}">
                <a16:creationId xmlns:a16="http://schemas.microsoft.com/office/drawing/2014/main" id="{88C57DAB-7530-43DE-833B-AC5C4523867C}"/>
              </a:ext>
            </a:extLst>
          </p:cNvPr>
          <p:cNvPicPr>
            <a:picLocks noChangeAspect="1"/>
          </p:cNvPicPr>
          <p:nvPr/>
        </p:nvPicPr>
        <p:blipFill rotWithShape="1">
          <a:blip r:embed="rId5"/>
          <a:srcRect l="42642" t="6105" r="21167" b="46888"/>
          <a:stretch/>
        </p:blipFill>
        <p:spPr>
          <a:xfrm>
            <a:off x="6183031" y="5219715"/>
            <a:ext cx="1490504" cy="1373349"/>
          </a:xfrm>
          <a:prstGeom prst="rect">
            <a:avLst/>
          </a:prstGeom>
        </p:spPr>
      </p:pic>
      <p:pic>
        <p:nvPicPr>
          <p:cNvPr id="18" name="Imagen 17" descr="Imagen de la pantalla de un celular con la imagen de una caricatura&#10;&#10;Descripción generada automáticamente con confianza baja">
            <a:extLst>
              <a:ext uri="{FF2B5EF4-FFF2-40B4-BE49-F238E27FC236}">
                <a16:creationId xmlns:a16="http://schemas.microsoft.com/office/drawing/2014/main" id="{86371AF7-F21C-48C5-B730-7274C4C8CDB4}"/>
              </a:ext>
            </a:extLst>
          </p:cNvPr>
          <p:cNvPicPr>
            <a:picLocks noChangeAspect="1"/>
          </p:cNvPicPr>
          <p:nvPr/>
        </p:nvPicPr>
        <p:blipFill rotWithShape="1">
          <a:blip r:embed="rId5"/>
          <a:srcRect l="5796" t="49221" r="58013" b="3772"/>
          <a:stretch/>
        </p:blipFill>
        <p:spPr>
          <a:xfrm>
            <a:off x="4541375" y="3100961"/>
            <a:ext cx="1329819" cy="1225294"/>
          </a:xfrm>
          <a:prstGeom prst="rect">
            <a:avLst/>
          </a:prstGeom>
        </p:spPr>
      </p:pic>
      <p:pic>
        <p:nvPicPr>
          <p:cNvPr id="19" name="Imagen 18" descr="Imagen de la pantalla de un celular con la imagen de una caricatura&#10;&#10;Descripción generada automáticamente con confianza baja">
            <a:extLst>
              <a:ext uri="{FF2B5EF4-FFF2-40B4-BE49-F238E27FC236}">
                <a16:creationId xmlns:a16="http://schemas.microsoft.com/office/drawing/2014/main" id="{CBA1AF25-3C68-4BE5-A2B3-E0E247B9F107}"/>
              </a:ext>
            </a:extLst>
          </p:cNvPr>
          <p:cNvPicPr>
            <a:picLocks noChangeAspect="1"/>
          </p:cNvPicPr>
          <p:nvPr/>
        </p:nvPicPr>
        <p:blipFill rotWithShape="1">
          <a:blip r:embed="rId5"/>
          <a:srcRect l="42079" t="49733" r="30596" b="3260"/>
          <a:stretch/>
        </p:blipFill>
        <p:spPr>
          <a:xfrm>
            <a:off x="8483005" y="3015185"/>
            <a:ext cx="1124509" cy="1372276"/>
          </a:xfrm>
          <a:prstGeom prst="rect">
            <a:avLst/>
          </a:prstGeom>
        </p:spPr>
      </p:pic>
      <p:pic>
        <p:nvPicPr>
          <p:cNvPr id="20" name="Imagen 19" descr="Imagen de la pantalla de un celular con la imagen de una caricatura&#10;&#10;Descripción generada automáticamente con confianza baja">
            <a:extLst>
              <a:ext uri="{FF2B5EF4-FFF2-40B4-BE49-F238E27FC236}">
                <a16:creationId xmlns:a16="http://schemas.microsoft.com/office/drawing/2014/main" id="{DF84D449-44E6-453B-B480-56F2623CFC67}"/>
              </a:ext>
            </a:extLst>
          </p:cNvPr>
          <p:cNvPicPr>
            <a:picLocks noChangeAspect="1"/>
          </p:cNvPicPr>
          <p:nvPr/>
        </p:nvPicPr>
        <p:blipFill rotWithShape="1">
          <a:blip r:embed="rId5"/>
          <a:srcRect l="71272" t="45898" r="-4068" b="7095"/>
          <a:stretch/>
        </p:blipFill>
        <p:spPr>
          <a:xfrm>
            <a:off x="10314005" y="4847892"/>
            <a:ext cx="1222219" cy="1242752"/>
          </a:xfrm>
          <a:prstGeom prst="rect">
            <a:avLst/>
          </a:prstGeom>
        </p:spPr>
      </p:pic>
      <p:pic>
        <p:nvPicPr>
          <p:cNvPr id="21" name="Imagen 20" descr="Imagen que contiene Interfaz de usuario gráfica&#10;&#10;Descripción generada automáticamente">
            <a:extLst>
              <a:ext uri="{FF2B5EF4-FFF2-40B4-BE49-F238E27FC236}">
                <a16:creationId xmlns:a16="http://schemas.microsoft.com/office/drawing/2014/main" id="{80820C2E-1E35-4925-B1ED-3256B86C7286}"/>
              </a:ext>
            </a:extLst>
          </p:cNvPr>
          <p:cNvPicPr>
            <a:picLocks noChangeAspect="1"/>
          </p:cNvPicPr>
          <p:nvPr/>
        </p:nvPicPr>
        <p:blipFill rotWithShape="1">
          <a:blip r:embed="rId6"/>
          <a:srcRect l="20821" t="17760" r="29884" b="13036"/>
          <a:stretch/>
        </p:blipFill>
        <p:spPr>
          <a:xfrm>
            <a:off x="712025" y="2872548"/>
            <a:ext cx="1806093" cy="1798676"/>
          </a:xfrm>
          <a:prstGeom prst="rect">
            <a:avLst/>
          </a:prstGeom>
        </p:spPr>
      </p:pic>
    </p:spTree>
    <p:extLst>
      <p:ext uri="{BB962C8B-B14F-4D97-AF65-F5344CB8AC3E}">
        <p14:creationId xmlns:p14="http://schemas.microsoft.com/office/powerpoint/2010/main" val="4186281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3" name="Imagen 22">
            <a:extLst>
              <a:ext uri="{FF2B5EF4-FFF2-40B4-BE49-F238E27FC236}">
                <a16:creationId xmlns:a16="http://schemas.microsoft.com/office/drawing/2014/main" id="{E8A86406-FFB0-42D4-837F-CFB9A1F84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8" y="767356"/>
            <a:ext cx="10094843" cy="7420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ea typeface="Calibri"/>
                <a:cs typeface="Calibri"/>
                <a:sym typeface="Calibri"/>
              </a:rPr>
              <a:t>WH QUESTIONS</a:t>
            </a:r>
          </a:p>
        </p:txBody>
      </p:sp>
      <p:pic>
        <p:nvPicPr>
          <p:cNvPr id="22" name="Imagen 21">
            <a:extLst>
              <a:ext uri="{FF2B5EF4-FFF2-40B4-BE49-F238E27FC236}">
                <a16:creationId xmlns:a16="http://schemas.microsoft.com/office/drawing/2014/main" id="{3BC7585A-90F6-432F-AEAB-18B2F80ABB8B}"/>
              </a:ext>
            </a:extLst>
          </p:cNvPr>
          <p:cNvPicPr>
            <a:picLocks noChangeAspect="1"/>
          </p:cNvPicPr>
          <p:nvPr/>
        </p:nvPicPr>
        <p:blipFill>
          <a:blip r:embed="rId4"/>
          <a:stretch>
            <a:fillRect/>
          </a:stretch>
        </p:blipFill>
        <p:spPr>
          <a:xfrm>
            <a:off x="-1208013" y="3830576"/>
            <a:ext cx="1804909" cy="1628567"/>
          </a:xfrm>
          <a:prstGeom prst="rect">
            <a:avLst/>
          </a:prstGeom>
        </p:spPr>
      </p:pic>
      <p:sp>
        <p:nvSpPr>
          <p:cNvPr id="24" name="Google Shape;85;p1">
            <a:extLst>
              <a:ext uri="{FF2B5EF4-FFF2-40B4-BE49-F238E27FC236}">
                <a16:creationId xmlns:a16="http://schemas.microsoft.com/office/drawing/2014/main" id="{BF61E859-0FE8-43BF-A4AE-9F25B5D008DA}"/>
              </a:ext>
            </a:extLst>
          </p:cNvPr>
          <p:cNvSpPr txBox="1">
            <a:spLocks/>
          </p:cNvSpPr>
          <p:nvPr/>
        </p:nvSpPr>
        <p:spPr>
          <a:xfrm>
            <a:off x="1661427" y="1627891"/>
            <a:ext cx="8334573" cy="74205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They are used to give an appropriate information rather than to answer “yes” or “no”.</a:t>
            </a:r>
            <a:endParaRPr lang="en-US" b="1" dirty="0">
              <a:latin typeface="Calibri Light" panose="020F0302020204030204" pitchFamily="34" charset="0"/>
              <a:cs typeface="Calibri Light" panose="020F0302020204030204" pitchFamily="34" charset="0"/>
            </a:endParaRPr>
          </a:p>
        </p:txBody>
      </p:sp>
      <p:graphicFrame>
        <p:nvGraphicFramePr>
          <p:cNvPr id="7" name="Google Shape;288;p19">
            <a:extLst>
              <a:ext uri="{FF2B5EF4-FFF2-40B4-BE49-F238E27FC236}">
                <a16:creationId xmlns:a16="http://schemas.microsoft.com/office/drawing/2014/main" id="{37606753-6399-40CC-8799-B00D688AB133}"/>
              </a:ext>
            </a:extLst>
          </p:cNvPr>
          <p:cNvGraphicFramePr/>
          <p:nvPr>
            <p:extLst>
              <p:ext uri="{D42A27DB-BD31-4B8C-83A1-F6EECF244321}">
                <p14:modId xmlns:p14="http://schemas.microsoft.com/office/powerpoint/2010/main" val="1753636620"/>
              </p:ext>
            </p:extLst>
          </p:nvPr>
        </p:nvGraphicFramePr>
        <p:xfrm>
          <a:off x="1278060" y="2814231"/>
          <a:ext cx="9544393" cy="2773750"/>
        </p:xfrm>
        <a:graphic>
          <a:graphicData uri="http://schemas.openxmlformats.org/drawingml/2006/table">
            <a:tbl>
              <a:tblPr firstRow="1" bandRow="1">
                <a:noFill/>
              </a:tblPr>
              <a:tblGrid>
                <a:gridCol w="2012817">
                  <a:extLst>
                    <a:ext uri="{9D8B030D-6E8A-4147-A177-3AD203B41FA5}">
                      <a16:colId xmlns:a16="http://schemas.microsoft.com/office/drawing/2014/main" val="20000"/>
                    </a:ext>
                  </a:extLst>
                </a:gridCol>
                <a:gridCol w="1588831">
                  <a:extLst>
                    <a:ext uri="{9D8B030D-6E8A-4147-A177-3AD203B41FA5}">
                      <a16:colId xmlns:a16="http://schemas.microsoft.com/office/drawing/2014/main" val="20001"/>
                    </a:ext>
                  </a:extLst>
                </a:gridCol>
                <a:gridCol w="1434454">
                  <a:extLst>
                    <a:ext uri="{9D8B030D-6E8A-4147-A177-3AD203B41FA5}">
                      <a16:colId xmlns:a16="http://schemas.microsoft.com/office/drawing/2014/main" val="20002"/>
                    </a:ext>
                  </a:extLst>
                </a:gridCol>
                <a:gridCol w="1608682">
                  <a:extLst>
                    <a:ext uri="{9D8B030D-6E8A-4147-A177-3AD203B41FA5}">
                      <a16:colId xmlns:a16="http://schemas.microsoft.com/office/drawing/2014/main" val="20003"/>
                    </a:ext>
                  </a:extLst>
                </a:gridCol>
                <a:gridCol w="2899609">
                  <a:extLst>
                    <a:ext uri="{9D8B030D-6E8A-4147-A177-3AD203B41FA5}">
                      <a16:colId xmlns:a16="http://schemas.microsoft.com/office/drawing/2014/main" val="20004"/>
                    </a:ext>
                  </a:extLst>
                </a:gridCol>
              </a:tblGrid>
              <a:tr h="370850">
                <a:tc>
                  <a:txBody>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FF0066"/>
                          </a:solidFill>
                          <a:latin typeface="Arial"/>
                          <a:ea typeface="Arial"/>
                          <a:cs typeface="Arial"/>
                          <a:sym typeface="Arial"/>
                        </a:rPr>
                        <a:t>WH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FF0066"/>
                          </a:solidFill>
                          <a:latin typeface="Arial"/>
                          <a:ea typeface="Arial"/>
                          <a:cs typeface="Arial"/>
                          <a:sym typeface="Arial"/>
                        </a:rPr>
                        <a:t>DO/DOES</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FF0066"/>
                          </a:solidFill>
                          <a:latin typeface="Arial"/>
                          <a:ea typeface="Arial"/>
                          <a:cs typeface="Arial"/>
                          <a:sym typeface="Arial"/>
                        </a:rPr>
                        <a:t>SUBJECT </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FF0066"/>
                          </a:solidFill>
                          <a:latin typeface="Arial"/>
                          <a:ea typeface="Arial"/>
                          <a:cs typeface="Arial"/>
                          <a:sym typeface="Arial"/>
                        </a:rPr>
                        <a:t>VERB</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FF0066"/>
                          </a:solidFill>
                          <a:latin typeface="Arial"/>
                          <a:ea typeface="Arial"/>
                          <a:cs typeface="Arial"/>
                          <a:sym typeface="Arial"/>
                        </a:rPr>
                        <a:t>COMPLEMENT</a:t>
                      </a: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rgbClr val="5700FE"/>
                          </a:solidFill>
                          <a:latin typeface="Arial"/>
                          <a:ea typeface="Arial"/>
                          <a:cs typeface="Arial"/>
                          <a:sym typeface="Arial"/>
                        </a:rPr>
                        <a:t>What</a:t>
                      </a:r>
                      <a:endParaRPr sz="2000" b="1" i="0" u="none" strike="noStrike" cap="none">
                        <a:solidFill>
                          <a:srgbClr val="5700FE"/>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rgbClr val="FF0062"/>
                          </a:solidFill>
                          <a:latin typeface="Arial"/>
                          <a:ea typeface="Arial"/>
                          <a:cs typeface="Arial"/>
                          <a:sym typeface="Arial"/>
                        </a:rPr>
                        <a:t>do </a:t>
                      </a:r>
                      <a:endParaRPr sz="2000" b="1" i="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you</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study?</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endParaRPr sz="2000" b="1" i="0" u="none" strike="noStrike" cap="none">
                        <a:solidFill>
                          <a:schemeClr val="tx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rgbClr val="5700FE"/>
                          </a:solidFill>
                          <a:latin typeface="Arial"/>
                          <a:ea typeface="Arial"/>
                          <a:cs typeface="Arial"/>
                          <a:sym typeface="Arial"/>
                        </a:rPr>
                        <a:t>Where</a:t>
                      </a:r>
                      <a:endParaRPr sz="2000" b="1" i="0" u="none" strike="noStrike" cap="none">
                        <a:solidFill>
                          <a:srgbClr val="5700FE"/>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rgbClr val="FF0062"/>
                          </a:solidFill>
                          <a:latin typeface="Arial"/>
                          <a:ea typeface="Arial"/>
                          <a:cs typeface="Arial"/>
                          <a:sym typeface="Arial"/>
                        </a:rPr>
                        <a:t>does</a:t>
                      </a:r>
                      <a:endParaRPr sz="2000" b="1" i="0" u="none" strike="noStrike" cap="none">
                        <a:solidFill>
                          <a:srgbClr val="FF0062"/>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Lina</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work</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on Saturdays?</a:t>
                      </a:r>
                      <a:endParaRPr sz="2000" b="1" i="0" u="none" strike="noStrike" cap="none">
                        <a:solidFill>
                          <a:schemeClr val="tx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rgbClr val="5700FE"/>
                          </a:solidFill>
                          <a:latin typeface="Arial"/>
                          <a:ea typeface="Arial"/>
                          <a:cs typeface="Arial"/>
                          <a:sym typeface="Arial"/>
                        </a:rPr>
                        <a:t>When</a:t>
                      </a:r>
                      <a:endParaRPr sz="2000" b="1" i="0" u="none" strike="noStrike" cap="none">
                        <a:solidFill>
                          <a:srgbClr val="5700FE"/>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rgbClr val="FF0062"/>
                          </a:solidFill>
                          <a:latin typeface="Arial"/>
                          <a:ea typeface="Arial"/>
                          <a:cs typeface="Arial"/>
                          <a:sym typeface="Arial"/>
                        </a:rPr>
                        <a:t>do</a:t>
                      </a:r>
                      <a:endParaRPr sz="2000" b="1" i="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they </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record </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their podcasts?</a:t>
                      </a:r>
                      <a:endParaRPr sz="2000" b="1" i="0" u="none" strike="noStrike" cap="none">
                        <a:solidFill>
                          <a:schemeClr val="tx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rgbClr val="5700FE"/>
                          </a:solidFill>
                          <a:latin typeface="Arial"/>
                          <a:ea typeface="Arial"/>
                          <a:cs typeface="Arial"/>
                          <a:sym typeface="Arial"/>
                        </a:rPr>
                        <a:t>Why </a:t>
                      </a:r>
                      <a:endParaRPr sz="2000" b="1" i="0" u="none" strike="noStrike" cap="none">
                        <a:solidFill>
                          <a:srgbClr val="5700FE"/>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rgbClr val="FF0062"/>
                          </a:solidFill>
                          <a:latin typeface="Arial"/>
                          <a:ea typeface="Arial"/>
                          <a:cs typeface="Arial"/>
                          <a:sym typeface="Arial"/>
                        </a:rPr>
                        <a:t>does</a:t>
                      </a:r>
                      <a:endParaRPr sz="2000" b="1" i="0" u="none" strike="noStrike" cap="none">
                        <a:solidFill>
                          <a:srgbClr val="FF0062"/>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he</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print out</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these documents?</a:t>
                      </a:r>
                      <a:endParaRPr sz="2000" b="1" i="0" u="none" strike="noStrike" cap="none">
                        <a:solidFill>
                          <a:schemeClr val="tx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dirty="0" err="1">
                          <a:solidFill>
                            <a:srgbClr val="5700FE"/>
                          </a:solidFill>
                          <a:latin typeface="Arial"/>
                          <a:ea typeface="Arial"/>
                          <a:cs typeface="Arial"/>
                          <a:sym typeface="Arial"/>
                        </a:rPr>
                        <a:t>Which</a:t>
                      </a:r>
                      <a:r>
                        <a:rPr lang="es-CO" sz="2000" b="1" i="0" u="none" strike="noStrike" cap="none" dirty="0">
                          <a:solidFill>
                            <a:srgbClr val="5700FE"/>
                          </a:solidFill>
                          <a:latin typeface="Arial"/>
                          <a:ea typeface="Arial"/>
                          <a:cs typeface="Arial"/>
                          <a:sym typeface="Arial"/>
                        </a:rPr>
                        <a:t> </a:t>
                      </a:r>
                      <a:r>
                        <a:rPr lang="es-CO" sz="2000" b="1" i="0" u="none" strike="noStrike" cap="none" dirty="0">
                          <a:solidFill>
                            <a:schemeClr val="tx1"/>
                          </a:solidFill>
                          <a:latin typeface="Arial"/>
                          <a:ea typeface="Arial"/>
                          <a:cs typeface="Arial"/>
                          <a:sym typeface="Arial"/>
                        </a:rPr>
                        <a:t>laptop </a:t>
                      </a:r>
                      <a:endParaRPr sz="2000" b="1" i="0" u="none" strike="noStrike" cap="none" dirty="0">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rgbClr val="FF0062"/>
                          </a:solidFill>
                          <a:latin typeface="Arial"/>
                          <a:ea typeface="Arial"/>
                          <a:cs typeface="Arial"/>
                          <a:sym typeface="Arial"/>
                        </a:rPr>
                        <a:t>do</a:t>
                      </a:r>
                      <a:endParaRPr sz="2000" b="1" i="0" u="none" strike="noStrike" cap="none">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you</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a:solidFill>
                            <a:schemeClr val="tx1"/>
                          </a:solidFill>
                          <a:latin typeface="Arial"/>
                          <a:ea typeface="Arial"/>
                          <a:cs typeface="Arial"/>
                          <a:sym typeface="Arial"/>
                        </a:rPr>
                        <a:t>prefer?</a:t>
                      </a:r>
                      <a:endParaRPr sz="2000" b="1" i="0" u="none" strike="noStrike" cap="none">
                        <a:solidFill>
                          <a:schemeClr val="tx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endParaRPr sz="2000" b="1" i="0" u="none" strike="noStrike" cap="none">
                        <a:solidFill>
                          <a:schemeClr val="tx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233189">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dirty="0" err="1">
                          <a:solidFill>
                            <a:srgbClr val="5700FE"/>
                          </a:solidFill>
                          <a:latin typeface="Arial"/>
                          <a:ea typeface="Arial"/>
                          <a:cs typeface="Arial"/>
                          <a:sym typeface="Arial"/>
                        </a:rPr>
                        <a:t>How</a:t>
                      </a:r>
                      <a:endParaRPr sz="2000" b="1" i="0" u="none" strike="noStrike" cap="none" dirty="0">
                        <a:solidFill>
                          <a:srgbClr val="5700FE"/>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dirty="0">
                          <a:solidFill>
                            <a:srgbClr val="FF0062"/>
                          </a:solidFill>
                          <a:latin typeface="Arial"/>
                          <a:ea typeface="Arial"/>
                          <a:cs typeface="Arial"/>
                          <a:sym typeface="Arial"/>
                        </a:rPr>
                        <a:t>do</a:t>
                      </a:r>
                      <a:endParaRPr sz="2000" b="1" i="0" u="none" strike="noStrike" cap="none" dirty="0">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dirty="0" err="1">
                          <a:solidFill>
                            <a:schemeClr val="tx1"/>
                          </a:solidFill>
                          <a:latin typeface="Arial"/>
                          <a:ea typeface="Arial"/>
                          <a:cs typeface="Arial"/>
                          <a:sym typeface="Arial"/>
                        </a:rPr>
                        <a:t>you</a:t>
                      </a:r>
                      <a:endParaRPr sz="2000" b="1" i="0" u="none" strike="noStrike" cap="none" dirty="0">
                        <a:solidFill>
                          <a:schemeClr val="tx1"/>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000" b="1" i="0" u="none" strike="noStrike" cap="none" dirty="0" err="1">
                          <a:solidFill>
                            <a:schemeClr val="tx1"/>
                          </a:solidFill>
                          <a:latin typeface="Arial"/>
                          <a:ea typeface="Arial"/>
                          <a:cs typeface="Arial"/>
                          <a:sym typeface="Arial"/>
                        </a:rPr>
                        <a:t>program</a:t>
                      </a:r>
                      <a:endParaRPr sz="2000" b="1" i="0" u="none" strike="noStrike" cap="none" dirty="0">
                        <a:solidFill>
                          <a:schemeClr val="tx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000" b="1" i="0" u="none" strike="noStrike" cap="none" dirty="0" err="1">
                          <a:solidFill>
                            <a:schemeClr val="tx1"/>
                          </a:solidFill>
                          <a:latin typeface="Arial"/>
                          <a:ea typeface="Arial"/>
                          <a:cs typeface="Arial"/>
                          <a:sym typeface="Arial"/>
                        </a:rPr>
                        <a:t>this</a:t>
                      </a:r>
                      <a:r>
                        <a:rPr lang="es-CO" sz="2000" b="1" i="0" u="none" strike="noStrike" cap="none" dirty="0">
                          <a:solidFill>
                            <a:schemeClr val="tx1"/>
                          </a:solidFill>
                          <a:latin typeface="Arial"/>
                          <a:ea typeface="Arial"/>
                          <a:cs typeface="Arial"/>
                          <a:sym typeface="Arial"/>
                        </a:rPr>
                        <a:t> app?</a:t>
                      </a:r>
                      <a:endParaRPr sz="2000" b="1" i="0" u="none" strike="noStrike" cap="none" dirty="0">
                        <a:solidFill>
                          <a:schemeClr val="tx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53738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8" y="2309749"/>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5" y="3690831"/>
            <a:ext cx="10094843" cy="10640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the platform and do the matching activity about the present tense.</a:t>
            </a:r>
          </a:p>
        </p:txBody>
      </p:sp>
    </p:spTree>
    <p:extLst>
      <p:ext uri="{BB962C8B-B14F-4D97-AF65-F5344CB8AC3E}">
        <p14:creationId xmlns:p14="http://schemas.microsoft.com/office/powerpoint/2010/main" val="3357511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96586"/>
            <a:ext cx="10094843" cy="90809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ct val="100000"/>
            </a:pPr>
            <a:r>
              <a:rPr lang="es-CO" sz="5400" dirty="0">
                <a:solidFill>
                  <a:srgbClr val="5700FE"/>
                </a:solidFill>
                <a:latin typeface="Arial Black" panose="020B0A04020102020204" pitchFamily="34" charset="0"/>
                <a:cs typeface="Calibri"/>
                <a:sym typeface="Calibri"/>
              </a:rPr>
              <a:t>READING</a:t>
            </a:r>
          </a:p>
          <a:p>
            <a:pPr marL="0" marR="0" lvl="0" indent="0" algn="ctr" rtl="0">
              <a:lnSpc>
                <a:spcPct val="90000"/>
              </a:lnSpc>
              <a:spcBef>
                <a:spcPts val="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700EAE0A-B448-4854-8156-85C7209BA4CB}"/>
              </a:ext>
            </a:extLst>
          </p:cNvPr>
          <p:cNvSpPr txBox="1">
            <a:spLocks/>
          </p:cNvSpPr>
          <p:nvPr/>
        </p:nvSpPr>
        <p:spPr>
          <a:xfrm>
            <a:off x="820910" y="2518841"/>
            <a:ext cx="10458692" cy="3335050"/>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1. Why does the company have a lot of customers?</a:t>
            </a:r>
          </a:p>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_________________________________________</a:t>
            </a:r>
          </a:p>
          <a:p>
            <a:pPr marL="0" marR="0" lvl="0" indent="0" algn="just" rtl="0">
              <a:lnSpc>
                <a:spcPct val="100000"/>
              </a:lnSpc>
              <a:spcBef>
                <a:spcPts val="0"/>
              </a:spcBef>
              <a:spcAft>
                <a:spcPts val="0"/>
              </a:spcAft>
              <a:buClr>
                <a:srgbClr val="000000"/>
              </a:buClr>
              <a:buSzPts val="2600"/>
              <a:buFont typeface="Arial"/>
              <a:buNone/>
            </a:pPr>
            <a:endParaRPr lang="en-US" sz="32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2. Which products do people buy in the company?</a:t>
            </a:r>
          </a:p>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__________________________________________</a:t>
            </a:r>
          </a:p>
          <a:p>
            <a:pPr marL="0" marR="0" lvl="0" indent="0" algn="just" rtl="0">
              <a:lnSpc>
                <a:spcPct val="100000"/>
              </a:lnSpc>
              <a:spcBef>
                <a:spcPts val="0"/>
              </a:spcBef>
              <a:spcAft>
                <a:spcPts val="0"/>
              </a:spcAft>
              <a:buClr>
                <a:srgbClr val="000000"/>
              </a:buClr>
              <a:buSzPts val="2600"/>
              <a:buFont typeface="Arial"/>
              <a:buNone/>
            </a:pPr>
            <a:endParaRPr lang="en-US" sz="32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3. Which smartphone do Brandon and Dolly have?</a:t>
            </a:r>
          </a:p>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_________________________________________________</a:t>
            </a:r>
          </a:p>
        </p:txBody>
      </p:sp>
      <p:sp>
        <p:nvSpPr>
          <p:cNvPr id="10" name="Google Shape;85;p1">
            <a:extLst>
              <a:ext uri="{FF2B5EF4-FFF2-40B4-BE49-F238E27FC236}">
                <a16:creationId xmlns:a16="http://schemas.microsoft.com/office/drawing/2014/main" id="{15443527-2267-4781-AF84-D6917993CC0D}"/>
              </a:ext>
            </a:extLst>
          </p:cNvPr>
          <p:cNvSpPr txBox="1">
            <a:spLocks/>
          </p:cNvSpPr>
          <p:nvPr/>
        </p:nvSpPr>
        <p:spPr>
          <a:xfrm>
            <a:off x="703384" y="1627522"/>
            <a:ext cx="10930597" cy="6233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Based on the following text, answer the questions below:</a:t>
            </a:r>
          </a:p>
        </p:txBody>
      </p:sp>
    </p:spTree>
    <p:extLst>
      <p:ext uri="{BB962C8B-B14F-4D97-AF65-F5344CB8AC3E}">
        <p14:creationId xmlns:p14="http://schemas.microsoft.com/office/powerpoint/2010/main" val="3493170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96586"/>
            <a:ext cx="10094843" cy="90809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ct val="100000"/>
            </a:pPr>
            <a:r>
              <a:rPr lang="es-CO" sz="5400" dirty="0">
                <a:solidFill>
                  <a:srgbClr val="5700FE"/>
                </a:solidFill>
                <a:latin typeface="Arial Black" panose="020B0A04020102020204" pitchFamily="34" charset="0"/>
                <a:cs typeface="Calibri"/>
                <a:sym typeface="Calibri"/>
              </a:rPr>
              <a:t>READING</a:t>
            </a:r>
          </a:p>
          <a:p>
            <a:pPr marL="0" marR="0" lvl="0" indent="0" algn="ctr" rtl="0">
              <a:lnSpc>
                <a:spcPct val="90000"/>
              </a:lnSpc>
              <a:spcBef>
                <a:spcPts val="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700EAE0A-B448-4854-8156-85C7209BA4CB}"/>
              </a:ext>
            </a:extLst>
          </p:cNvPr>
          <p:cNvSpPr txBox="1">
            <a:spLocks/>
          </p:cNvSpPr>
          <p:nvPr/>
        </p:nvSpPr>
        <p:spPr>
          <a:xfrm>
            <a:off x="820910" y="2518841"/>
            <a:ext cx="10458692" cy="3335050"/>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lnSpc>
                <a:spcPct val="100000"/>
              </a:lnSpc>
              <a:spcBef>
                <a:spcPts val="0"/>
              </a:spcBef>
              <a:spcAft>
                <a:spcPts val="0"/>
              </a:spcAft>
              <a:buClr>
                <a:srgbClr val="000000"/>
              </a:buClr>
              <a:buSzPts val="26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The company TECH.IN has a lot of customers because of its low prices and variety of technology. Many people go every day for buying laptops, cellphones, cameras, etc. For instance, Brandon and Dolly have one of the newest smartphones on the market. It has a lot of functionalities such as displaying weather and taking notes through voice dictation. When a person goes to this company as a referral, this person receives a 10 percent discount.</a:t>
            </a:r>
          </a:p>
        </p:txBody>
      </p:sp>
      <p:sp>
        <p:nvSpPr>
          <p:cNvPr id="10" name="Google Shape;85;p1">
            <a:extLst>
              <a:ext uri="{FF2B5EF4-FFF2-40B4-BE49-F238E27FC236}">
                <a16:creationId xmlns:a16="http://schemas.microsoft.com/office/drawing/2014/main" id="{15443527-2267-4781-AF84-D6917993CC0D}"/>
              </a:ext>
            </a:extLst>
          </p:cNvPr>
          <p:cNvSpPr txBox="1">
            <a:spLocks/>
          </p:cNvSpPr>
          <p:nvPr/>
        </p:nvSpPr>
        <p:spPr>
          <a:xfrm>
            <a:off x="703384" y="1627522"/>
            <a:ext cx="10930597" cy="6233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rgbClr val="FF0066"/>
                </a:solidFill>
                <a:latin typeface="Calibri Light" panose="020F0302020204030204" pitchFamily="34" charset="0"/>
                <a:cs typeface="Calibri Light" panose="020F0302020204030204" pitchFamily="34" charset="0"/>
              </a:rPr>
              <a:t>Based on the following text, answer the questions below:</a:t>
            </a:r>
          </a:p>
        </p:txBody>
      </p:sp>
    </p:spTree>
    <p:extLst>
      <p:ext uri="{BB962C8B-B14F-4D97-AF65-F5344CB8AC3E}">
        <p14:creationId xmlns:p14="http://schemas.microsoft.com/office/powerpoint/2010/main" val="29808457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F2E8C18C-786B-44EF-B2BC-848E9D1BA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2374" cy="6858000"/>
          </a:xfrm>
          <a:prstGeom prst="rect">
            <a:avLst/>
          </a:prstGeom>
        </p:spPr>
      </p:pic>
      <p:sp>
        <p:nvSpPr>
          <p:cNvPr id="91" name="Google Shape;91;p4"/>
          <p:cNvSpPr txBox="1"/>
          <p:nvPr/>
        </p:nvSpPr>
        <p:spPr>
          <a:xfrm>
            <a:off x="2117531" y="2650256"/>
            <a:ext cx="10094843" cy="10121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ADVERBS OF FREQUENCY</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7" name="Google Shape;85;p1">
            <a:extLst>
              <a:ext uri="{FF2B5EF4-FFF2-40B4-BE49-F238E27FC236}">
                <a16:creationId xmlns:a16="http://schemas.microsoft.com/office/drawing/2014/main" id="{57CF8A97-1BCA-4BD8-9964-E22116A0921C}"/>
              </a:ext>
            </a:extLst>
          </p:cNvPr>
          <p:cNvSpPr txBox="1">
            <a:spLocks/>
          </p:cNvSpPr>
          <p:nvPr/>
        </p:nvSpPr>
        <p:spPr>
          <a:xfrm>
            <a:off x="2117531" y="5025938"/>
            <a:ext cx="9624839" cy="6233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4000"/>
              <a:buFont typeface="Arial"/>
              <a:buNone/>
            </a:pPr>
            <a:r>
              <a:rPr lang="en-US" sz="2800" b="1" i="0" u="none" strike="noStrike" cap="none" dirty="0">
                <a:solidFill>
                  <a:schemeClr val="tx1"/>
                </a:solidFill>
                <a:latin typeface="Calibri Light" panose="020F0302020204030204" pitchFamily="34" charset="0"/>
                <a:cs typeface="Calibri Light" panose="020F0302020204030204" pitchFamily="34" charset="0"/>
                <a:sym typeface="Arial"/>
              </a:rPr>
              <a:t>The adverbs of frequency describe </a:t>
            </a:r>
            <a:r>
              <a:rPr lang="en-US" sz="2800" b="1" i="0" u="none" strike="noStrike" cap="none" dirty="0">
                <a:solidFill>
                  <a:srgbClr val="FF0066"/>
                </a:solidFill>
                <a:latin typeface="Calibri Light" panose="020F0302020204030204" pitchFamily="34" charset="0"/>
                <a:cs typeface="Calibri Light" panose="020F0302020204030204" pitchFamily="34" charset="0"/>
                <a:sym typeface="Arial"/>
              </a:rPr>
              <a:t>how often </a:t>
            </a:r>
            <a:r>
              <a:rPr lang="en-US" sz="2800" b="1" i="0" u="none" strike="noStrike" cap="none" dirty="0">
                <a:solidFill>
                  <a:schemeClr val="tx1"/>
                </a:solidFill>
                <a:latin typeface="Calibri Light" panose="020F0302020204030204" pitchFamily="34" charset="0"/>
                <a:cs typeface="Calibri Light" panose="020F0302020204030204" pitchFamily="34" charset="0"/>
                <a:sym typeface="Arial"/>
              </a:rPr>
              <a:t>an action happens.</a:t>
            </a:r>
            <a:endParaRPr lang="en-US" sz="105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534260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8" name="Imagen 7">
            <a:extLst>
              <a:ext uri="{FF2B5EF4-FFF2-40B4-BE49-F238E27FC236}">
                <a16:creationId xmlns:a16="http://schemas.microsoft.com/office/drawing/2014/main" id="{B5EA7D29-A8DD-484C-A0F7-C4EE6E094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6" y="2037832"/>
            <a:ext cx="10094843" cy="100166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n-US" sz="7200" dirty="0">
                <a:solidFill>
                  <a:srgbClr val="5700FE"/>
                </a:solidFill>
                <a:latin typeface="Arial Black" panose="020B0A04020102020204" pitchFamily="34" charset="0"/>
                <a:ea typeface="Calibri"/>
                <a:cs typeface="Calibri"/>
                <a:sym typeface="Calibri"/>
              </a:rPr>
              <a:t>LET’S PLAY BINGO!</a:t>
            </a:r>
            <a:endParaRPr lang="en-US" sz="2000"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07B31BD5-CD0C-42EE-8321-81B7BCE9E626}"/>
              </a:ext>
            </a:extLst>
          </p:cNvPr>
          <p:cNvSpPr txBox="1">
            <a:spLocks/>
          </p:cNvSpPr>
          <p:nvPr/>
        </p:nvSpPr>
        <p:spPr>
          <a:xfrm>
            <a:off x="866652" y="3221293"/>
            <a:ext cx="10458692" cy="72642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4800"/>
            </a:pPr>
            <a:r>
              <a:rPr lang="en-US" sz="3200" b="1" dirty="0">
                <a:solidFill>
                  <a:schemeClr val="tx1"/>
                </a:solidFill>
                <a:latin typeface="Calibri Light" panose="020F0302020204030204" pitchFamily="34" charset="0"/>
                <a:cs typeface="Calibri Light" panose="020F0302020204030204" pitchFamily="34" charset="0"/>
              </a:rPr>
              <a:t>Let’s practice some vocabulary through a virtual bingo card. </a:t>
            </a:r>
          </a:p>
        </p:txBody>
      </p:sp>
      <p:sp>
        <p:nvSpPr>
          <p:cNvPr id="10" name="CuadroTexto 9">
            <a:extLst>
              <a:ext uri="{FF2B5EF4-FFF2-40B4-BE49-F238E27FC236}">
                <a16:creationId xmlns:a16="http://schemas.microsoft.com/office/drawing/2014/main" id="{14869F09-C346-4B32-94B7-AA879619F247}"/>
              </a:ext>
            </a:extLst>
          </p:cNvPr>
          <p:cNvSpPr txBox="1"/>
          <p:nvPr/>
        </p:nvSpPr>
        <p:spPr>
          <a:xfrm>
            <a:off x="1974718" y="4869828"/>
            <a:ext cx="8561983" cy="707886"/>
          </a:xfrm>
          <a:prstGeom prst="rect">
            <a:avLst/>
          </a:prstGeom>
          <a:noFill/>
        </p:spPr>
        <p:txBody>
          <a:bodyPr wrap="square">
            <a:spAutoFit/>
          </a:bodyPr>
          <a:lstStyle/>
          <a:p>
            <a:r>
              <a:rPr lang="es-CO" sz="2400" b="1" dirty="0">
                <a:latin typeface="Calibri Light" panose="020F0302020204030204" pitchFamily="34" charset="0"/>
                <a:cs typeface="Calibri Light" panose="020F0302020204030204" pitchFamily="34" charset="0"/>
                <a:hlinkClick r:id="rId4"/>
              </a:rPr>
              <a:t>https://myfreebingocards.com/bingo-card-generator/free/xrcxbwx</a:t>
            </a:r>
            <a:endParaRPr lang="es-CO" sz="2400" b="1" dirty="0">
              <a:latin typeface="Calibri Light" panose="020F0302020204030204" pitchFamily="34" charset="0"/>
              <a:cs typeface="Calibri Light" panose="020F0302020204030204" pitchFamily="34" charset="0"/>
            </a:endParaRPr>
          </a:p>
          <a:p>
            <a:endParaRPr lang="es-CO" sz="1600" dirty="0"/>
          </a:p>
        </p:txBody>
      </p:sp>
    </p:spTree>
    <p:extLst>
      <p:ext uri="{BB962C8B-B14F-4D97-AF65-F5344CB8AC3E}">
        <p14:creationId xmlns:p14="http://schemas.microsoft.com/office/powerpoint/2010/main" val="811850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7" name="Imagen 6">
            <a:extLst>
              <a:ext uri="{FF2B5EF4-FFF2-40B4-BE49-F238E27FC236}">
                <a16:creationId xmlns:a16="http://schemas.microsoft.com/office/drawing/2014/main" id="{555C79DE-B282-4E03-88B9-BB25EF4E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 name="Google Shape;91;p4">
            <a:extLst>
              <a:ext uri="{FF2B5EF4-FFF2-40B4-BE49-F238E27FC236}">
                <a16:creationId xmlns:a16="http://schemas.microsoft.com/office/drawing/2014/main" id="{D4ACAA39-65D4-4FC6-8FA6-7CFB7FD31EFB}"/>
              </a:ext>
            </a:extLst>
          </p:cNvPr>
          <p:cNvSpPr txBox="1"/>
          <p:nvPr/>
        </p:nvSpPr>
        <p:spPr>
          <a:xfrm>
            <a:off x="132164" y="2314266"/>
            <a:ext cx="4825218" cy="224669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cs typeface="Calibri"/>
                <a:sym typeface="Calibri"/>
              </a:rPr>
              <a:t>ADVERBS OF </a:t>
            </a:r>
            <a:r>
              <a:rPr lang="es-CO" sz="4800" dirty="0">
                <a:solidFill>
                  <a:srgbClr val="FF0066"/>
                </a:solidFill>
                <a:latin typeface="Arial Black" panose="020B0A04020102020204" pitchFamily="34" charset="0"/>
                <a:cs typeface="Calibri"/>
                <a:sym typeface="Calibri"/>
              </a:rPr>
              <a:t>INDEFINITE</a:t>
            </a:r>
            <a:r>
              <a:rPr lang="es-CO" sz="4800" dirty="0">
                <a:solidFill>
                  <a:srgbClr val="5700FE"/>
                </a:solidFill>
                <a:latin typeface="Arial Black" panose="020B0A04020102020204" pitchFamily="34" charset="0"/>
                <a:cs typeface="Calibri"/>
                <a:sym typeface="Calibri"/>
              </a:rPr>
              <a:t> FREQUENCY</a:t>
            </a:r>
            <a:endParaRPr lang="es-CO" sz="1200" dirty="0">
              <a:solidFill>
                <a:srgbClr val="5700FE"/>
              </a:solidFill>
              <a:latin typeface="Calibri"/>
              <a:ea typeface="Calibri"/>
              <a:cs typeface="Calibri"/>
              <a:sym typeface="Calibri"/>
            </a:endParaRPr>
          </a:p>
        </p:txBody>
      </p:sp>
      <p:graphicFrame>
        <p:nvGraphicFramePr>
          <p:cNvPr id="29" name="Google Shape;352;p26">
            <a:extLst>
              <a:ext uri="{FF2B5EF4-FFF2-40B4-BE49-F238E27FC236}">
                <a16:creationId xmlns:a16="http://schemas.microsoft.com/office/drawing/2014/main" id="{A22BD812-5E63-48FD-84F7-A28385B05217}"/>
              </a:ext>
            </a:extLst>
          </p:cNvPr>
          <p:cNvGraphicFramePr/>
          <p:nvPr>
            <p:extLst>
              <p:ext uri="{D42A27DB-BD31-4B8C-83A1-F6EECF244321}">
                <p14:modId xmlns:p14="http://schemas.microsoft.com/office/powerpoint/2010/main" val="1165186443"/>
              </p:ext>
            </p:extLst>
          </p:nvPr>
        </p:nvGraphicFramePr>
        <p:xfrm>
          <a:off x="6096000" y="1322984"/>
          <a:ext cx="4426634" cy="4858696"/>
        </p:xfrm>
        <a:graphic>
          <a:graphicData uri="http://schemas.openxmlformats.org/drawingml/2006/table">
            <a:tbl>
              <a:tblPr firstRow="1" bandRow="1">
                <a:tableStyleId>{5940675A-B579-460E-94D1-54222C63F5DA}</a:tableStyleId>
              </a:tblPr>
              <a:tblGrid>
                <a:gridCol w="1408772">
                  <a:extLst>
                    <a:ext uri="{9D8B030D-6E8A-4147-A177-3AD203B41FA5}">
                      <a16:colId xmlns:a16="http://schemas.microsoft.com/office/drawing/2014/main" val="20000"/>
                    </a:ext>
                  </a:extLst>
                </a:gridCol>
                <a:gridCol w="3017862">
                  <a:extLst>
                    <a:ext uri="{9D8B030D-6E8A-4147-A177-3AD203B41FA5}">
                      <a16:colId xmlns:a16="http://schemas.microsoft.com/office/drawing/2014/main" val="20001"/>
                    </a:ext>
                  </a:extLst>
                </a:gridCol>
              </a:tblGrid>
              <a:tr h="413796">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100%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Always</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0"/>
                  </a:ext>
                </a:extLst>
              </a:tr>
              <a:tr h="413796">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90%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Usually</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1"/>
                  </a:ext>
                </a:extLst>
              </a:tr>
              <a:tr h="672968">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80%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Normally - Generally</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2"/>
                  </a:ext>
                </a:extLst>
              </a:tr>
              <a:tr h="672968">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70%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Often - Frequently  </a:t>
                      </a:r>
                      <a:endParaRPr lang="en-US" sz="1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3"/>
                  </a:ext>
                </a:extLst>
              </a:tr>
              <a:tr h="413796">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50%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Sometimes</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4"/>
                  </a:ext>
                </a:extLst>
              </a:tr>
              <a:tr h="553742">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30%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Occasionally</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5"/>
                  </a:ext>
                </a:extLst>
              </a:tr>
              <a:tr h="413796">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10%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Seldom</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6"/>
                  </a:ext>
                </a:extLst>
              </a:tr>
              <a:tr h="672968">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5%</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a:solidFill>
                            <a:schemeClr val="tx1"/>
                          </a:solidFill>
                          <a:latin typeface="Calibri Light" panose="020F0302020204030204" pitchFamily="34" charset="0"/>
                          <a:cs typeface="Calibri Light" panose="020F0302020204030204" pitchFamily="34" charset="0"/>
                          <a:sym typeface="Arial"/>
                        </a:rPr>
                        <a:t>Hardly ever - Rarely</a:t>
                      </a:r>
                      <a:endParaRPr lang="en-US" sz="2400" b="1" i="0" u="none" strike="noStrike" cap="none" noProof="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7"/>
                  </a:ext>
                </a:extLst>
              </a:tr>
              <a:tr h="413796">
                <a:tc>
                  <a:txBody>
                    <a:bodyPr/>
                    <a:lstStyle/>
                    <a:p>
                      <a:pPr marL="0" marR="0" lvl="0" indent="0" algn="ctr" rtl="0">
                        <a:lnSpc>
                          <a:spcPct val="100000"/>
                        </a:lnSpc>
                        <a:spcBef>
                          <a:spcPts val="0"/>
                        </a:spcBef>
                        <a:spcAft>
                          <a:spcPts val="0"/>
                        </a:spcAft>
                        <a:buClr>
                          <a:srgbClr val="000000"/>
                        </a:buClr>
                        <a:buSzPts val="2400"/>
                        <a:buFont typeface="Arial"/>
                        <a:buNone/>
                      </a:pPr>
                      <a:r>
                        <a:rPr lang="es-CO" sz="2000" b="1" u="none" strike="noStrike" cap="none">
                          <a:solidFill>
                            <a:srgbClr val="FF0062"/>
                          </a:solidFill>
                          <a:latin typeface="Calibri Light" panose="020F0302020204030204" pitchFamily="34" charset="0"/>
                          <a:cs typeface="Calibri Light" panose="020F0302020204030204" pitchFamily="34" charset="0"/>
                          <a:sym typeface="Arial"/>
                        </a:rPr>
                        <a:t>0%</a:t>
                      </a:r>
                      <a:endParaRPr sz="1200" b="1" i="0" u="none" strike="noStrike" cap="none">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1" u="none" strike="noStrike" cap="none" noProof="0" dirty="0">
                          <a:solidFill>
                            <a:schemeClr val="tx1"/>
                          </a:solidFill>
                          <a:latin typeface="Calibri Light" panose="020F0302020204030204" pitchFamily="34" charset="0"/>
                          <a:cs typeface="Calibri Light" panose="020F0302020204030204" pitchFamily="34" charset="0"/>
                          <a:sym typeface="Arial"/>
                        </a:rPr>
                        <a:t>Never</a:t>
                      </a:r>
                      <a:endParaRPr lang="en-US" sz="2400" b="1" i="0" u="none" strike="noStrike" cap="none" noProof="0"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31" name="Google Shape;353;p26">
            <a:extLst>
              <a:ext uri="{FF2B5EF4-FFF2-40B4-BE49-F238E27FC236}">
                <a16:creationId xmlns:a16="http://schemas.microsoft.com/office/drawing/2014/main" id="{5CB1325D-BB43-4D2A-AC49-EC5C632C50D8}"/>
              </a:ext>
            </a:extLst>
          </p:cNvPr>
          <p:cNvSpPr/>
          <p:nvPr/>
        </p:nvSpPr>
        <p:spPr>
          <a:xfrm>
            <a:off x="5272782" y="1146246"/>
            <a:ext cx="507818" cy="5212171"/>
          </a:xfrm>
          <a:prstGeom prst="downArrow">
            <a:avLst>
              <a:gd name="adj1" fmla="val 50000"/>
              <a:gd name="adj2" fmla="val 50000"/>
            </a:avLst>
          </a:prstGeom>
          <a:solidFill>
            <a:srgbClr val="EFFF14"/>
          </a:solidFill>
          <a:ln w="12700" cap="flat" cmpd="sng">
            <a:solidFill>
              <a:srgbClr val="EFFF14"/>
            </a:solidFill>
            <a:prstDash val="solid"/>
            <a:miter lim="800000"/>
            <a:headEnd type="none" w="sm" len="sm"/>
            <a:tailEnd type="none" w="sm" len="sm"/>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96817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1199271"/>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cs typeface="Calibri"/>
                <a:sym typeface="Calibri"/>
              </a:rPr>
              <a:t>ADVERBS OF </a:t>
            </a:r>
            <a:r>
              <a:rPr lang="es-CO" sz="5400" dirty="0">
                <a:solidFill>
                  <a:srgbClr val="FF0066"/>
                </a:solidFill>
                <a:latin typeface="Arial Black" panose="020B0A04020102020204" pitchFamily="34" charset="0"/>
                <a:cs typeface="Calibri"/>
                <a:sym typeface="Calibri"/>
              </a:rPr>
              <a:t>INDEFINITE</a:t>
            </a:r>
            <a:r>
              <a:rPr lang="es-CO" sz="5400" dirty="0">
                <a:solidFill>
                  <a:srgbClr val="5700FE"/>
                </a:solidFill>
                <a:latin typeface="Arial Black" panose="020B0A04020102020204" pitchFamily="34" charset="0"/>
                <a:cs typeface="Calibri"/>
                <a:sym typeface="Calibri"/>
              </a:rPr>
              <a:t> FREQUENCY</a:t>
            </a:r>
            <a:endParaRPr lang="es-CO" sz="1400" dirty="0">
              <a:solidFill>
                <a:srgbClr val="5700FE"/>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6" name="Google Shape;362;p27">
            <a:extLst>
              <a:ext uri="{FF2B5EF4-FFF2-40B4-BE49-F238E27FC236}">
                <a16:creationId xmlns:a16="http://schemas.microsoft.com/office/drawing/2014/main" id="{D8C6204A-E9B5-4BFD-8D40-B47ED86181D3}"/>
              </a:ext>
            </a:extLst>
          </p:cNvPr>
          <p:cNvSpPr txBox="1"/>
          <p:nvPr/>
        </p:nvSpPr>
        <p:spPr>
          <a:xfrm>
            <a:off x="1002835" y="3031823"/>
            <a:ext cx="631236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err="1">
                <a:solidFill>
                  <a:srgbClr val="FF0062"/>
                </a:solidFill>
                <a:latin typeface="Arial"/>
                <a:ea typeface="Arial"/>
                <a:cs typeface="Arial"/>
                <a:sym typeface="Arial"/>
              </a:rPr>
              <a:t>Normally</a:t>
            </a:r>
            <a:r>
              <a:rPr lang="es-CO" sz="3200" b="1" i="0" u="none" strike="noStrike" cap="none" dirty="0">
                <a:solidFill>
                  <a:srgbClr val="FF0062"/>
                </a:solidFill>
                <a:latin typeface="Arial"/>
                <a:ea typeface="Arial"/>
                <a:cs typeface="Arial"/>
                <a:sym typeface="Arial"/>
              </a:rPr>
              <a:t>,</a:t>
            </a:r>
            <a:r>
              <a:rPr lang="es-CO" sz="3200" b="1" i="0" u="none" strike="noStrike" cap="none" dirty="0">
                <a:solidFill>
                  <a:srgbClr val="3366C9"/>
                </a:solidFill>
                <a:latin typeface="Arial"/>
                <a:ea typeface="Arial"/>
                <a:cs typeface="Arial"/>
                <a:sym typeface="Arial"/>
              </a:rPr>
              <a:t> </a:t>
            </a:r>
            <a:r>
              <a:rPr lang="es-CO" sz="3200" b="1" i="0" u="none" strike="noStrike" cap="none" dirty="0">
                <a:solidFill>
                  <a:schemeClr val="tx1"/>
                </a:solidFill>
                <a:latin typeface="Arial"/>
                <a:ea typeface="Arial"/>
                <a:cs typeface="Arial"/>
                <a:sym typeface="Arial"/>
              </a:rPr>
              <a:t>I </a:t>
            </a:r>
            <a:r>
              <a:rPr lang="es-CO" sz="3200" b="1" i="0" u="none" strike="noStrike" cap="none" dirty="0" err="1">
                <a:solidFill>
                  <a:schemeClr val="tx1"/>
                </a:solidFill>
                <a:latin typeface="Arial"/>
                <a:ea typeface="Arial"/>
                <a:cs typeface="Arial"/>
                <a:sym typeface="Arial"/>
              </a:rPr>
              <a:t>study</a:t>
            </a:r>
            <a:r>
              <a:rPr lang="es-CO" sz="3200" b="1" i="0" u="none" strike="noStrike" cap="none" dirty="0">
                <a:solidFill>
                  <a:schemeClr val="tx1"/>
                </a:solidFill>
                <a:latin typeface="Arial"/>
                <a:ea typeface="Arial"/>
                <a:cs typeface="Arial"/>
                <a:sym typeface="Arial"/>
              </a:rPr>
              <a:t> </a:t>
            </a:r>
            <a:r>
              <a:rPr lang="es-CO" sz="3200" b="1" i="0" u="none" strike="noStrike" cap="none" dirty="0" err="1">
                <a:solidFill>
                  <a:schemeClr val="tx1"/>
                </a:solidFill>
                <a:latin typeface="Arial"/>
                <a:ea typeface="Arial"/>
                <a:cs typeface="Arial"/>
                <a:sym typeface="Arial"/>
              </a:rPr>
              <a:t>programming</a:t>
            </a:r>
            <a:r>
              <a:rPr lang="es-CO" sz="3200" b="1" i="0" u="none" strike="noStrike" cap="none" dirty="0">
                <a:solidFill>
                  <a:schemeClr val="tx1"/>
                </a:solidFill>
                <a:latin typeface="Arial"/>
                <a:ea typeface="Arial"/>
                <a:cs typeface="Arial"/>
                <a:sym typeface="Arial"/>
              </a:rPr>
              <a:t>. </a:t>
            </a:r>
            <a:endParaRPr sz="1400" b="1" i="0" u="none" strike="noStrike" cap="none" dirty="0">
              <a:solidFill>
                <a:schemeClr val="tx1"/>
              </a:solidFill>
              <a:latin typeface="Arial"/>
              <a:ea typeface="Arial"/>
              <a:cs typeface="Arial"/>
              <a:sym typeface="Arial"/>
            </a:endParaRPr>
          </a:p>
        </p:txBody>
      </p:sp>
      <p:sp>
        <p:nvSpPr>
          <p:cNvPr id="7" name="Google Shape;363;p27">
            <a:extLst>
              <a:ext uri="{FF2B5EF4-FFF2-40B4-BE49-F238E27FC236}">
                <a16:creationId xmlns:a16="http://schemas.microsoft.com/office/drawing/2014/main" id="{F9AA0223-B840-474F-B910-2C3F212ABC1C}"/>
              </a:ext>
            </a:extLst>
          </p:cNvPr>
          <p:cNvSpPr txBox="1"/>
          <p:nvPr/>
        </p:nvSpPr>
        <p:spPr>
          <a:xfrm>
            <a:off x="1002836" y="4132263"/>
            <a:ext cx="61576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Arial"/>
                <a:ea typeface="Arial"/>
                <a:cs typeface="Arial"/>
                <a:sym typeface="Arial"/>
              </a:rPr>
              <a:t>I</a:t>
            </a:r>
            <a:r>
              <a:rPr lang="es-CO" sz="3200" b="1" i="0" u="none" strike="noStrike" cap="none" dirty="0">
                <a:solidFill>
                  <a:srgbClr val="3366C9"/>
                </a:solidFill>
                <a:latin typeface="Arial"/>
                <a:ea typeface="Arial"/>
                <a:cs typeface="Arial"/>
                <a:sym typeface="Arial"/>
              </a:rPr>
              <a:t> </a:t>
            </a:r>
            <a:r>
              <a:rPr lang="es-CO" sz="3200" b="1" i="0" u="none" strike="noStrike" cap="none" dirty="0" err="1">
                <a:solidFill>
                  <a:srgbClr val="FF0062"/>
                </a:solidFill>
                <a:latin typeface="Arial"/>
                <a:ea typeface="Arial"/>
                <a:cs typeface="Arial"/>
                <a:sym typeface="Arial"/>
              </a:rPr>
              <a:t>sometimes</a:t>
            </a:r>
            <a:r>
              <a:rPr lang="es-CO" sz="3200" b="1" i="0" u="none" strike="noStrike" cap="none" dirty="0">
                <a:solidFill>
                  <a:srgbClr val="FF0062"/>
                </a:solidFill>
                <a:latin typeface="Arial"/>
                <a:ea typeface="Arial"/>
                <a:cs typeface="Arial"/>
                <a:sym typeface="Arial"/>
              </a:rPr>
              <a:t> </a:t>
            </a:r>
            <a:r>
              <a:rPr lang="es-CO" sz="3200" b="1" i="0" u="none" strike="noStrike" cap="none" dirty="0" err="1">
                <a:solidFill>
                  <a:schemeClr val="tx1"/>
                </a:solidFill>
                <a:latin typeface="Arial"/>
                <a:ea typeface="Arial"/>
                <a:cs typeface="Arial"/>
                <a:sym typeface="Arial"/>
              </a:rPr>
              <a:t>play</a:t>
            </a:r>
            <a:r>
              <a:rPr lang="es-CO" sz="3200" b="1" i="0" u="none" strike="noStrike" cap="none" dirty="0">
                <a:solidFill>
                  <a:schemeClr val="tx1"/>
                </a:solidFill>
                <a:latin typeface="Arial"/>
                <a:ea typeface="Arial"/>
                <a:cs typeface="Arial"/>
                <a:sym typeface="Arial"/>
              </a:rPr>
              <a:t> </a:t>
            </a:r>
            <a:r>
              <a:rPr lang="es-CO" sz="3200" b="1" i="0" u="none" strike="noStrike" cap="none" dirty="0" err="1">
                <a:solidFill>
                  <a:schemeClr val="tx1"/>
                </a:solidFill>
                <a:latin typeface="Arial"/>
                <a:ea typeface="Arial"/>
                <a:cs typeface="Arial"/>
                <a:sym typeface="Arial"/>
              </a:rPr>
              <a:t>videogames</a:t>
            </a:r>
            <a:r>
              <a:rPr lang="es-CO" sz="3200" b="1" i="0" u="none" strike="noStrike" cap="none" dirty="0">
                <a:solidFill>
                  <a:schemeClr val="tx1"/>
                </a:solidFill>
                <a:latin typeface="Arial"/>
                <a:ea typeface="Arial"/>
                <a:cs typeface="Arial"/>
                <a:sym typeface="Arial"/>
              </a:rPr>
              <a:t>.</a:t>
            </a:r>
            <a:endParaRPr sz="1400" b="1" i="0" u="none" strike="noStrike" cap="none" dirty="0">
              <a:solidFill>
                <a:schemeClr val="tx1"/>
              </a:solidFill>
              <a:latin typeface="Arial"/>
              <a:ea typeface="Arial"/>
              <a:cs typeface="Arial"/>
              <a:sym typeface="Arial"/>
            </a:endParaRPr>
          </a:p>
        </p:txBody>
      </p:sp>
      <p:sp>
        <p:nvSpPr>
          <p:cNvPr id="8" name="Google Shape;364;p27">
            <a:extLst>
              <a:ext uri="{FF2B5EF4-FFF2-40B4-BE49-F238E27FC236}">
                <a16:creationId xmlns:a16="http://schemas.microsoft.com/office/drawing/2014/main" id="{FFED66DD-1CFC-43E2-8A42-76214448CD96}"/>
              </a:ext>
            </a:extLst>
          </p:cNvPr>
          <p:cNvSpPr txBox="1"/>
          <p:nvPr/>
        </p:nvSpPr>
        <p:spPr>
          <a:xfrm>
            <a:off x="1002835" y="5366341"/>
            <a:ext cx="61576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Arial"/>
                <a:ea typeface="Arial"/>
                <a:cs typeface="Arial"/>
                <a:sym typeface="Arial"/>
              </a:rPr>
              <a:t>I</a:t>
            </a:r>
            <a:r>
              <a:rPr lang="es-CO" sz="3200" b="1" i="0" u="none" strike="noStrike" cap="none" dirty="0">
                <a:solidFill>
                  <a:srgbClr val="3366C9"/>
                </a:solidFill>
                <a:latin typeface="Arial"/>
                <a:ea typeface="Arial"/>
                <a:cs typeface="Arial"/>
                <a:sym typeface="Arial"/>
              </a:rPr>
              <a:t> </a:t>
            </a:r>
            <a:r>
              <a:rPr lang="es-CO" sz="3200" b="1" i="0" u="none" strike="noStrike" cap="none" dirty="0" err="1">
                <a:solidFill>
                  <a:srgbClr val="FF0062"/>
                </a:solidFill>
                <a:latin typeface="Arial"/>
                <a:ea typeface="Arial"/>
                <a:cs typeface="Arial"/>
                <a:sym typeface="Arial"/>
              </a:rPr>
              <a:t>never</a:t>
            </a:r>
            <a:r>
              <a:rPr lang="es-CO" sz="3200" b="1" i="0" u="none" strike="noStrike" cap="none" dirty="0">
                <a:solidFill>
                  <a:srgbClr val="3366C9"/>
                </a:solidFill>
                <a:latin typeface="Arial"/>
                <a:ea typeface="Arial"/>
                <a:cs typeface="Arial"/>
                <a:sym typeface="Arial"/>
              </a:rPr>
              <a:t> </a:t>
            </a:r>
            <a:r>
              <a:rPr lang="es-CO" sz="3200" b="1" i="0" u="none" strike="noStrike" cap="none" dirty="0" err="1">
                <a:solidFill>
                  <a:schemeClr val="tx1"/>
                </a:solidFill>
                <a:latin typeface="Arial"/>
                <a:ea typeface="Arial"/>
                <a:cs typeface="Arial"/>
                <a:sym typeface="Arial"/>
              </a:rPr>
              <a:t>turn</a:t>
            </a:r>
            <a:r>
              <a:rPr lang="es-CO" sz="3200" b="1" i="0" u="none" strike="noStrike" cap="none" dirty="0">
                <a:solidFill>
                  <a:schemeClr val="tx1"/>
                </a:solidFill>
                <a:latin typeface="Arial"/>
                <a:ea typeface="Arial"/>
                <a:cs typeface="Arial"/>
                <a:sym typeface="Arial"/>
              </a:rPr>
              <a:t> off </a:t>
            </a:r>
            <a:r>
              <a:rPr lang="es-CO" sz="3200" b="1" i="0" u="none" strike="noStrike" cap="none" dirty="0" err="1">
                <a:solidFill>
                  <a:schemeClr val="tx1"/>
                </a:solidFill>
                <a:latin typeface="Arial"/>
                <a:ea typeface="Arial"/>
                <a:cs typeface="Arial"/>
                <a:sym typeface="Arial"/>
              </a:rPr>
              <a:t>my</a:t>
            </a:r>
            <a:r>
              <a:rPr lang="es-CO" sz="3200" b="1" i="0" u="none" strike="noStrike" cap="none" dirty="0">
                <a:solidFill>
                  <a:schemeClr val="tx1"/>
                </a:solidFill>
                <a:latin typeface="Arial"/>
                <a:ea typeface="Arial"/>
                <a:cs typeface="Arial"/>
                <a:sym typeface="Arial"/>
              </a:rPr>
              <a:t> </a:t>
            </a:r>
            <a:r>
              <a:rPr lang="es-CO" sz="3200" b="1" i="0" u="none" strike="noStrike" cap="none" dirty="0" err="1">
                <a:solidFill>
                  <a:schemeClr val="tx1"/>
                </a:solidFill>
                <a:latin typeface="Arial"/>
                <a:ea typeface="Arial"/>
                <a:cs typeface="Arial"/>
                <a:sym typeface="Arial"/>
              </a:rPr>
              <a:t>computer</a:t>
            </a:r>
            <a:r>
              <a:rPr lang="es-CO" sz="3200" b="1" i="0" u="none" strike="noStrike" cap="none" dirty="0">
                <a:solidFill>
                  <a:schemeClr val="tx1"/>
                </a:solidFill>
                <a:latin typeface="Arial"/>
                <a:ea typeface="Arial"/>
                <a:cs typeface="Arial"/>
                <a:sym typeface="Arial"/>
              </a:rPr>
              <a:t>.</a:t>
            </a:r>
            <a:endParaRPr sz="1400" b="1" i="0" u="none" strike="noStrike" cap="none" dirty="0">
              <a:solidFill>
                <a:schemeClr val="tx1"/>
              </a:solidFill>
              <a:latin typeface="Arial"/>
              <a:ea typeface="Arial"/>
              <a:cs typeface="Arial"/>
              <a:sym typeface="Arial"/>
            </a:endParaRPr>
          </a:p>
        </p:txBody>
      </p:sp>
      <p:pic>
        <p:nvPicPr>
          <p:cNvPr id="10" name="Google Shape;366;p27">
            <a:extLst>
              <a:ext uri="{FF2B5EF4-FFF2-40B4-BE49-F238E27FC236}">
                <a16:creationId xmlns:a16="http://schemas.microsoft.com/office/drawing/2014/main" id="{7EECEFC6-2434-4053-B032-812428314DCF}"/>
              </a:ext>
            </a:extLst>
          </p:cNvPr>
          <p:cNvPicPr preferRelativeResize="0"/>
          <p:nvPr/>
        </p:nvPicPr>
        <p:blipFill rotWithShape="1">
          <a:blip r:embed="rId4">
            <a:alphaModFix/>
          </a:blip>
          <a:srcRect/>
          <a:stretch/>
        </p:blipFill>
        <p:spPr>
          <a:xfrm>
            <a:off x="8254776" y="2560319"/>
            <a:ext cx="3174051" cy="3324543"/>
          </a:xfrm>
          <a:prstGeom prst="rect">
            <a:avLst/>
          </a:prstGeom>
          <a:noFill/>
          <a:ln>
            <a:noFill/>
          </a:ln>
        </p:spPr>
      </p:pic>
    </p:spTree>
    <p:extLst>
      <p:ext uri="{BB962C8B-B14F-4D97-AF65-F5344CB8AC3E}">
        <p14:creationId xmlns:p14="http://schemas.microsoft.com/office/powerpoint/2010/main" val="968451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8" y="1235157"/>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n-US" sz="4400" dirty="0">
                <a:solidFill>
                  <a:srgbClr val="5700FE"/>
                </a:solidFill>
                <a:latin typeface="Arial Black" panose="020B0A04020102020204" pitchFamily="34" charset="0"/>
                <a:cs typeface="Calibri"/>
                <a:sym typeface="Calibri"/>
              </a:rPr>
              <a:t>THE ADVERB IN A SENTENCE</a:t>
            </a:r>
            <a:endParaRPr sz="105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756630" y="5622843"/>
            <a:ext cx="3301877" cy="857420"/>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Mike</a:t>
            </a:r>
            <a:r>
              <a:rPr lang="es-CO" sz="32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always</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repair</a:t>
            </a:r>
            <a:r>
              <a:rPr lang="es-CO" sz="3200" b="1" i="0" u="none" strike="noStrike" cap="none" dirty="0" err="1">
                <a:solidFill>
                  <a:srgbClr val="FF0000"/>
                </a:solidFill>
                <a:latin typeface="Calibri Light" panose="020F0302020204030204" pitchFamily="34" charset="0"/>
                <a:cs typeface="Calibri Light" panose="020F0302020204030204" pitchFamily="34" charset="0"/>
                <a:sym typeface="Arial"/>
              </a:rPr>
              <a:t>s</a:t>
            </a:r>
            <a:r>
              <a:rPr lang="es-CO" sz="32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computers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a:t>
            </a:r>
            <a:endParaRPr lang="es-CO" sz="1400" b="1" i="0" u="none" strike="noStrike" cap="none" dirty="0">
              <a:solidFill>
                <a:schemeClr val="tx1"/>
              </a:solidFill>
              <a:latin typeface="Calibri Light" panose="020F0302020204030204" pitchFamily="34" charset="0"/>
              <a:cs typeface="Calibri Light" panose="020F0302020204030204" pitchFamily="34" charset="0"/>
              <a:sym typeface="Arial"/>
            </a:endParaRPr>
          </a:p>
          <a:p>
            <a:pPr algn="ctr">
              <a:lnSpc>
                <a:spcPct val="90000"/>
              </a:lnSpc>
              <a:buClr>
                <a:schemeClr val="dk1"/>
              </a:buClr>
              <a:buSzPts val="4800"/>
            </a:pPr>
            <a:endParaRPr lang="en-US" sz="3200" b="1" dirty="0">
              <a:latin typeface="Calibri Light" panose="020F0302020204030204" pitchFamily="34" charset="0"/>
              <a:cs typeface="Calibri Light" panose="020F0302020204030204" pitchFamily="34" charset="0"/>
            </a:endParaRPr>
          </a:p>
        </p:txBody>
      </p:sp>
      <p:sp>
        <p:nvSpPr>
          <p:cNvPr id="6" name="Diagrama de flujo: conector 5">
            <a:extLst>
              <a:ext uri="{FF2B5EF4-FFF2-40B4-BE49-F238E27FC236}">
                <a16:creationId xmlns:a16="http://schemas.microsoft.com/office/drawing/2014/main" id="{C49EE505-65FF-47DE-A7CC-D7A3C976572F}"/>
              </a:ext>
            </a:extLst>
          </p:cNvPr>
          <p:cNvSpPr/>
          <p:nvPr/>
        </p:nvSpPr>
        <p:spPr>
          <a:xfrm>
            <a:off x="1628831" y="2087525"/>
            <a:ext cx="3565058" cy="3385998"/>
          </a:xfrm>
          <a:prstGeom prst="flowChartConnector">
            <a:avLst/>
          </a:prstGeom>
          <a:solidFill>
            <a:srgbClr val="2F528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Light" panose="020F0302020204030204" pitchFamily="34" charset="0"/>
                <a:cs typeface="Calibri Light" panose="020F0302020204030204" pitchFamily="34" charset="0"/>
              </a:rPr>
              <a:t>An adverb of frequency goes before a main verb </a:t>
            </a:r>
            <a:r>
              <a:rPr lang="en-US" sz="2400" b="1" i="1" dirty="0">
                <a:latin typeface="Calibri Light" panose="020F0302020204030204" pitchFamily="34" charset="0"/>
                <a:cs typeface="Calibri Light" panose="020F0302020204030204" pitchFamily="34" charset="0"/>
              </a:rPr>
              <a:t>(except with TO BE).</a:t>
            </a:r>
          </a:p>
        </p:txBody>
      </p:sp>
      <p:sp>
        <p:nvSpPr>
          <p:cNvPr id="7" name="Diagrama de flujo: conector 6">
            <a:extLst>
              <a:ext uri="{FF2B5EF4-FFF2-40B4-BE49-F238E27FC236}">
                <a16:creationId xmlns:a16="http://schemas.microsoft.com/office/drawing/2014/main" id="{4454D2C8-8188-4F9C-9DEA-3CC13DAE8AF4}"/>
              </a:ext>
            </a:extLst>
          </p:cNvPr>
          <p:cNvSpPr/>
          <p:nvPr/>
        </p:nvSpPr>
        <p:spPr>
          <a:xfrm>
            <a:off x="6643442" y="2017408"/>
            <a:ext cx="3565058" cy="3385998"/>
          </a:xfrm>
          <a:prstGeom prst="flowChartConnector">
            <a:avLst/>
          </a:prstGeom>
          <a:solidFill>
            <a:srgbClr val="FC973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Calibri Light" panose="020F0302020204030204" pitchFamily="34" charset="0"/>
                <a:cs typeface="Calibri Light" panose="020F0302020204030204" pitchFamily="34" charset="0"/>
              </a:rPr>
              <a:t>An adverb of frequency goes after the verb TO BE.</a:t>
            </a:r>
          </a:p>
        </p:txBody>
      </p:sp>
      <p:sp>
        <p:nvSpPr>
          <p:cNvPr id="8" name="Google Shape;85;p1">
            <a:extLst>
              <a:ext uri="{FF2B5EF4-FFF2-40B4-BE49-F238E27FC236}">
                <a16:creationId xmlns:a16="http://schemas.microsoft.com/office/drawing/2014/main" id="{B2DDF407-41DC-4D8B-AC97-B8A88B0A2F70}"/>
              </a:ext>
            </a:extLst>
          </p:cNvPr>
          <p:cNvSpPr txBox="1">
            <a:spLocks/>
          </p:cNvSpPr>
          <p:nvPr/>
        </p:nvSpPr>
        <p:spPr>
          <a:xfrm>
            <a:off x="6974315" y="5622843"/>
            <a:ext cx="3301877" cy="857420"/>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Gabriela</a:t>
            </a:r>
            <a:r>
              <a:rPr lang="en-US" sz="3200" b="1" i="0" u="none" strike="noStrike" cap="none" dirty="0">
                <a:solidFill>
                  <a:srgbClr val="3366C9"/>
                </a:solidFill>
                <a:latin typeface="Calibri Light" panose="020F0302020204030204" pitchFamily="34" charset="0"/>
                <a:cs typeface="Calibri Light" panose="020F0302020204030204" pitchFamily="34" charset="0"/>
                <a:sym typeface="Arial"/>
              </a:rPr>
              <a:t> </a:t>
            </a:r>
            <a:r>
              <a:rPr lang="en-US" sz="3200" b="1" i="0" u="none" strike="noStrike" cap="none" dirty="0">
                <a:solidFill>
                  <a:srgbClr val="FF0062"/>
                </a:solidFill>
                <a:latin typeface="Calibri Light" panose="020F0302020204030204" pitchFamily="34" charset="0"/>
                <a:cs typeface="Calibri Light" panose="020F0302020204030204" pitchFamily="34" charset="0"/>
                <a:sym typeface="Arial"/>
              </a:rPr>
              <a:t>is </a:t>
            </a:r>
            <a:r>
              <a:rPr lang="en-US" sz="3200" b="1" i="0" u="none" strike="noStrike" cap="none" dirty="0">
                <a:solidFill>
                  <a:schemeClr val="tx1"/>
                </a:solidFill>
                <a:latin typeface="Calibri Light" panose="020F0302020204030204" pitchFamily="34" charset="0"/>
                <a:cs typeface="Calibri Light" panose="020F0302020204030204" pitchFamily="34" charset="0"/>
                <a:sym typeface="Arial"/>
              </a:rPr>
              <a:t>rarely in the programming class.</a:t>
            </a:r>
            <a:endParaRPr lang="en-US" sz="14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cxnSp>
        <p:nvCxnSpPr>
          <p:cNvPr id="11" name="Google Shape;375;p28">
            <a:extLst>
              <a:ext uri="{FF2B5EF4-FFF2-40B4-BE49-F238E27FC236}">
                <a16:creationId xmlns:a16="http://schemas.microsoft.com/office/drawing/2014/main" id="{18A9B18E-29B1-4472-B5A6-5234290A7F17}"/>
              </a:ext>
            </a:extLst>
          </p:cNvPr>
          <p:cNvCxnSpPr/>
          <p:nvPr/>
        </p:nvCxnSpPr>
        <p:spPr>
          <a:xfrm>
            <a:off x="5942405" y="2217478"/>
            <a:ext cx="0" cy="3126091"/>
          </a:xfrm>
          <a:prstGeom prst="straightConnector1">
            <a:avLst/>
          </a:prstGeom>
          <a:noFill/>
          <a:ln w="79375" cap="flat" cmpd="sng">
            <a:solidFill>
              <a:srgbClr val="FF0066"/>
            </a:solidFill>
            <a:prstDash val="solid"/>
            <a:miter lim="800000"/>
            <a:headEnd type="none" w="sm" len="sm"/>
            <a:tailEnd type="none" w="sm" len="sm"/>
          </a:ln>
        </p:spPr>
      </p:cxnSp>
    </p:spTree>
    <p:extLst>
      <p:ext uri="{BB962C8B-B14F-4D97-AF65-F5344CB8AC3E}">
        <p14:creationId xmlns:p14="http://schemas.microsoft.com/office/powerpoint/2010/main" val="379706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6" y="1231508"/>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3600" dirty="0">
                <a:solidFill>
                  <a:srgbClr val="5700FE"/>
                </a:solidFill>
                <a:latin typeface="Arial Black" panose="020B0A04020102020204" pitchFamily="34" charset="0"/>
                <a:cs typeface="Calibri"/>
                <a:sym typeface="Calibri"/>
              </a:rPr>
              <a:t>ADVERBS OF </a:t>
            </a:r>
            <a:r>
              <a:rPr lang="es-CO" sz="3600" dirty="0">
                <a:solidFill>
                  <a:srgbClr val="FF0066"/>
                </a:solidFill>
                <a:latin typeface="Arial Black" panose="020B0A04020102020204" pitchFamily="34" charset="0"/>
                <a:cs typeface="Calibri"/>
                <a:sym typeface="Calibri"/>
              </a:rPr>
              <a:t>INDEFINITE</a:t>
            </a:r>
            <a:r>
              <a:rPr lang="es-CO" sz="3600" dirty="0">
                <a:solidFill>
                  <a:srgbClr val="5700FE"/>
                </a:solidFill>
                <a:latin typeface="Arial Black" panose="020B0A04020102020204" pitchFamily="34" charset="0"/>
                <a:cs typeface="Calibri"/>
                <a:sym typeface="Calibri"/>
              </a:rPr>
              <a:t> FREQUENCY</a:t>
            </a:r>
          </a:p>
          <a:p>
            <a:pPr marL="0" marR="0" lvl="0" indent="0" algn="ctr" rtl="0">
              <a:lnSpc>
                <a:spcPct val="90000"/>
              </a:lnSpc>
              <a:spcBef>
                <a:spcPts val="1000"/>
              </a:spcBef>
              <a:spcAft>
                <a:spcPts val="0"/>
              </a:spcAft>
              <a:buClr>
                <a:schemeClr val="dk1"/>
              </a:buClr>
              <a:buSzPct val="100000"/>
              <a:buFont typeface="Arial"/>
              <a:buNone/>
            </a:pPr>
            <a:endParaRPr sz="7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FEF2090F-F924-4AA9-861D-57F23203E6C1}"/>
              </a:ext>
            </a:extLst>
          </p:cNvPr>
          <p:cNvSpPr txBox="1">
            <a:spLocks/>
          </p:cNvSpPr>
          <p:nvPr/>
        </p:nvSpPr>
        <p:spPr>
          <a:xfrm>
            <a:off x="4383341" y="2264899"/>
            <a:ext cx="7180301" cy="3882683"/>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100000"/>
              </a:lnSpc>
              <a:spcBef>
                <a:spcPts val="0"/>
              </a:spcBef>
              <a:spcAft>
                <a:spcPts val="0"/>
              </a:spcAft>
              <a:buClr>
                <a:srgbClr val="FF0062"/>
              </a:buClr>
              <a:buSzPts val="2800"/>
              <a:buFont typeface="Arial"/>
              <a:buChar char="•"/>
            </a:pPr>
            <a:r>
              <a:rPr lang="en-US" sz="3600" b="1" u="none" strike="noStrike" cap="none" dirty="0">
                <a:solidFill>
                  <a:srgbClr val="FF0062"/>
                </a:solidFill>
                <a:latin typeface="Calibri Light" panose="020F0302020204030204" pitchFamily="34" charset="0"/>
                <a:cs typeface="Calibri Light" panose="020F0302020204030204" pitchFamily="34" charset="0"/>
                <a:sym typeface="Arial"/>
              </a:rPr>
              <a:t>Usually, </a:t>
            </a:r>
            <a:r>
              <a:rPr lang="en-US" sz="3600" b="1" u="none" strike="noStrike" cap="none" dirty="0">
                <a:solidFill>
                  <a:schemeClr val="tx1"/>
                </a:solidFill>
                <a:latin typeface="Calibri Light" panose="020F0302020204030204" pitchFamily="34" charset="0"/>
                <a:cs typeface="Calibri Light" panose="020F0302020204030204" pitchFamily="34" charset="0"/>
                <a:sym typeface="Arial"/>
              </a:rPr>
              <a:t>Claire works at home.</a:t>
            </a:r>
            <a:endParaRPr lang="en-US" sz="18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endParaRPr lang="en-US" sz="3600" b="1" u="none" strike="noStrike" cap="none" dirty="0">
              <a:solidFill>
                <a:srgbClr val="3366C9"/>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0070C0"/>
              </a:buClr>
              <a:buSzPts val="2800"/>
              <a:buFont typeface="Arial"/>
              <a:buChar char="•"/>
            </a:pPr>
            <a:r>
              <a:rPr lang="en-US" sz="3600" b="1" u="none" strike="noStrike" cap="none" dirty="0">
                <a:solidFill>
                  <a:schemeClr val="tx1"/>
                </a:solidFill>
                <a:latin typeface="Calibri Light" panose="020F0302020204030204" pitchFamily="34" charset="0"/>
                <a:cs typeface="Calibri Light" panose="020F0302020204030204" pitchFamily="34" charset="0"/>
                <a:sym typeface="Arial"/>
              </a:rPr>
              <a:t>I hook my radio up to the battery</a:t>
            </a:r>
            <a:r>
              <a:rPr lang="en-US" sz="3600" b="1" u="none" strike="noStrike" cap="none" dirty="0">
                <a:solidFill>
                  <a:srgbClr val="0070C0"/>
                </a:solidFill>
                <a:latin typeface="Calibri Light" panose="020F0302020204030204" pitchFamily="34" charset="0"/>
                <a:cs typeface="Calibri Light" panose="020F0302020204030204" pitchFamily="34" charset="0"/>
                <a:sym typeface="Arial"/>
              </a:rPr>
              <a:t> </a:t>
            </a:r>
            <a:r>
              <a:rPr lang="en-US" sz="3600" b="1" u="none" strike="noStrike" cap="none" dirty="0">
                <a:solidFill>
                  <a:srgbClr val="FF0062"/>
                </a:solidFill>
                <a:latin typeface="Calibri Light" panose="020F0302020204030204" pitchFamily="34" charset="0"/>
                <a:cs typeface="Calibri Light" panose="020F0302020204030204" pitchFamily="34" charset="0"/>
                <a:sym typeface="Arial"/>
              </a:rPr>
              <a:t>normally.</a:t>
            </a:r>
            <a:endParaRPr lang="en-US" sz="1800" b="1"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endParaRPr lang="en-US" sz="3600" b="1" u="none" strike="noStrike" cap="none" dirty="0">
              <a:solidFill>
                <a:srgbClr val="FF0062"/>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FF0062"/>
              </a:buClr>
              <a:buSzPts val="2800"/>
              <a:buFont typeface="Arial"/>
              <a:buChar char="•"/>
            </a:pPr>
            <a:r>
              <a:rPr lang="en-US" sz="3600" b="1" u="none" strike="noStrike" cap="none" dirty="0">
                <a:solidFill>
                  <a:srgbClr val="FF0062"/>
                </a:solidFill>
                <a:latin typeface="Calibri Light" panose="020F0302020204030204" pitchFamily="34" charset="0"/>
                <a:cs typeface="Calibri Light" panose="020F0302020204030204" pitchFamily="34" charset="0"/>
                <a:sym typeface="Arial"/>
              </a:rPr>
              <a:t>Frequently,</a:t>
            </a:r>
            <a:r>
              <a:rPr lang="en-US" sz="3600" b="1" u="none" strike="noStrike" cap="none" dirty="0">
                <a:solidFill>
                  <a:srgbClr val="0070C0"/>
                </a:solidFill>
                <a:latin typeface="Calibri Light" panose="020F0302020204030204" pitchFamily="34" charset="0"/>
                <a:cs typeface="Calibri Light" panose="020F0302020204030204" pitchFamily="34" charset="0"/>
                <a:sym typeface="Arial"/>
              </a:rPr>
              <a:t> </a:t>
            </a:r>
            <a:r>
              <a:rPr lang="en-US" sz="3600" b="1" u="none" strike="noStrike" cap="none" dirty="0">
                <a:solidFill>
                  <a:schemeClr val="tx1"/>
                </a:solidFill>
                <a:latin typeface="Calibri Light" panose="020F0302020204030204" pitchFamily="34" charset="0"/>
                <a:cs typeface="Calibri Light" panose="020F0302020204030204" pitchFamily="34" charset="0"/>
                <a:sym typeface="Arial"/>
              </a:rPr>
              <a:t>I download music that I like.</a:t>
            </a:r>
          </a:p>
          <a:p>
            <a:pPr marL="0" marR="0" lvl="0" indent="0" algn="l" rtl="0">
              <a:lnSpc>
                <a:spcPct val="100000"/>
              </a:lnSpc>
              <a:spcBef>
                <a:spcPts val="0"/>
              </a:spcBef>
              <a:spcAft>
                <a:spcPts val="0"/>
              </a:spcAft>
              <a:buClr>
                <a:srgbClr val="000000"/>
              </a:buClr>
              <a:buSzPts val="2800"/>
              <a:buFont typeface="Arial"/>
              <a:buNone/>
            </a:pPr>
            <a:endParaRPr lang="en-US" sz="3600" b="1" u="none" strike="noStrike" cap="none" dirty="0">
              <a:solidFill>
                <a:srgbClr val="0070C0"/>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FF0062"/>
              </a:buClr>
              <a:buSzPts val="2800"/>
              <a:buFont typeface="Arial"/>
              <a:buChar char="•"/>
            </a:pPr>
            <a:r>
              <a:rPr lang="en-US" sz="3600" b="1" u="none" strike="noStrike" cap="none" dirty="0">
                <a:solidFill>
                  <a:srgbClr val="FF0062"/>
                </a:solidFill>
                <a:latin typeface="Calibri Light" panose="020F0302020204030204" pitchFamily="34" charset="0"/>
                <a:cs typeface="Calibri Light" panose="020F0302020204030204" pitchFamily="34" charset="0"/>
                <a:sym typeface="Arial"/>
              </a:rPr>
              <a:t>Often,</a:t>
            </a:r>
            <a:r>
              <a:rPr lang="en-US" sz="3600" b="1" u="none" strike="noStrike" cap="none" dirty="0">
                <a:solidFill>
                  <a:srgbClr val="0070C0"/>
                </a:solidFill>
                <a:latin typeface="Calibri Light" panose="020F0302020204030204" pitchFamily="34" charset="0"/>
                <a:cs typeface="Calibri Light" panose="020F0302020204030204" pitchFamily="34" charset="0"/>
                <a:sym typeface="Arial"/>
              </a:rPr>
              <a:t> </a:t>
            </a:r>
            <a:r>
              <a:rPr lang="en-US" sz="3600" b="1" u="none" strike="noStrike" cap="none" dirty="0">
                <a:solidFill>
                  <a:schemeClr val="tx1"/>
                </a:solidFill>
                <a:latin typeface="Calibri Light" panose="020F0302020204030204" pitchFamily="34" charset="0"/>
                <a:cs typeface="Calibri Light" panose="020F0302020204030204" pitchFamily="34" charset="0"/>
                <a:sym typeface="Arial"/>
              </a:rPr>
              <a:t>I deactivate my social networks.</a:t>
            </a:r>
            <a:endParaRPr lang="en-US" sz="1800" b="1" u="none" strike="noStrike" cap="none" dirty="0">
              <a:solidFill>
                <a:schemeClr val="tx1"/>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endParaRPr lang="en-US" sz="3600" b="1" u="none" strike="noStrike" cap="none" dirty="0">
              <a:solidFill>
                <a:srgbClr val="0070C0"/>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0070C0"/>
              </a:buClr>
              <a:buSzPts val="2800"/>
              <a:buFont typeface="Arial"/>
              <a:buChar char="•"/>
            </a:pPr>
            <a:r>
              <a:rPr lang="en-US" sz="3600" b="1" u="none" strike="noStrike" cap="none" dirty="0">
                <a:solidFill>
                  <a:schemeClr val="tx1"/>
                </a:solidFill>
                <a:latin typeface="Calibri Light" panose="020F0302020204030204" pitchFamily="34" charset="0"/>
                <a:cs typeface="Calibri Light" panose="020F0302020204030204" pitchFamily="34" charset="0"/>
                <a:sym typeface="Arial"/>
              </a:rPr>
              <a:t>I post on my social networks </a:t>
            </a:r>
            <a:r>
              <a:rPr lang="en-US" sz="3600" b="1" u="none" strike="noStrike" cap="none" dirty="0">
                <a:solidFill>
                  <a:srgbClr val="FF0062"/>
                </a:solidFill>
                <a:latin typeface="Calibri Light" panose="020F0302020204030204" pitchFamily="34" charset="0"/>
                <a:cs typeface="Calibri Light" panose="020F0302020204030204" pitchFamily="34" charset="0"/>
                <a:sym typeface="Arial"/>
              </a:rPr>
              <a:t>sometimes.</a:t>
            </a:r>
            <a:endParaRPr lang="en-US" sz="1800" b="1"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endParaRPr lang="en-US" sz="3600" b="1" u="none" strike="noStrike" cap="none" dirty="0">
              <a:solidFill>
                <a:srgbClr val="FF0062"/>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3366C9"/>
              </a:buClr>
              <a:buSzPts val="2800"/>
              <a:buFont typeface="Arial"/>
              <a:buChar char="•"/>
            </a:pPr>
            <a:r>
              <a:rPr lang="en-US" sz="3600" b="1" u="none" strike="noStrike" cap="none" dirty="0">
                <a:solidFill>
                  <a:schemeClr val="tx1"/>
                </a:solidFill>
                <a:latin typeface="Calibri Light" panose="020F0302020204030204" pitchFamily="34" charset="0"/>
                <a:cs typeface="Calibri Light" panose="020F0302020204030204" pitchFamily="34" charset="0"/>
                <a:sym typeface="Arial"/>
              </a:rPr>
              <a:t>I back up my system </a:t>
            </a:r>
            <a:r>
              <a:rPr lang="en-US" sz="3600" b="1" u="none" strike="noStrike" cap="none" dirty="0">
                <a:solidFill>
                  <a:srgbClr val="FF0062"/>
                </a:solidFill>
                <a:latin typeface="Calibri Light" panose="020F0302020204030204" pitchFamily="34" charset="0"/>
                <a:cs typeface="Calibri Light" panose="020F0302020204030204" pitchFamily="34" charset="0"/>
                <a:sym typeface="Arial"/>
              </a:rPr>
              <a:t>occasionally. </a:t>
            </a:r>
            <a:endParaRPr lang="en-US" sz="3600" b="1" u="none" strike="noStrike" cap="none" dirty="0">
              <a:solidFill>
                <a:srgbClr val="3366C9"/>
              </a:solidFill>
              <a:latin typeface="Calibri Light" panose="020F0302020204030204" pitchFamily="34" charset="0"/>
              <a:cs typeface="Calibri Light" panose="020F0302020204030204" pitchFamily="34" charset="0"/>
              <a:sym typeface="Arial"/>
            </a:endParaRPr>
          </a:p>
        </p:txBody>
      </p:sp>
      <p:sp>
        <p:nvSpPr>
          <p:cNvPr id="6" name="Google Shape;387;p29">
            <a:extLst>
              <a:ext uri="{FF2B5EF4-FFF2-40B4-BE49-F238E27FC236}">
                <a16:creationId xmlns:a16="http://schemas.microsoft.com/office/drawing/2014/main" id="{36A925E8-F7AA-4ED9-8918-5A4E4CFFC7F6}"/>
              </a:ext>
            </a:extLst>
          </p:cNvPr>
          <p:cNvSpPr/>
          <p:nvPr/>
        </p:nvSpPr>
        <p:spPr>
          <a:xfrm>
            <a:off x="810613" y="2995201"/>
            <a:ext cx="2670629" cy="2211094"/>
          </a:xfrm>
          <a:prstGeom prst="roundRect">
            <a:avLst>
              <a:gd name="adj" fmla="val 16667"/>
            </a:avLst>
          </a:prstGeom>
          <a:solidFill>
            <a:srgbClr val="2F528F"/>
          </a:solidFill>
          <a:ln w="12700" cap="flat" cmpd="sng">
            <a:solidFill>
              <a:srgbClr val="31538F"/>
            </a:solidFill>
            <a:prstDash val="solid"/>
            <a:miter lim="800000"/>
            <a:headEnd type="none" w="sm" len="sm"/>
            <a:tailEnd type="none" w="sm" len="sm"/>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dirty="0">
                <a:solidFill>
                  <a:schemeClr val="lt1"/>
                </a:solidFill>
                <a:latin typeface="Calibri Light" panose="020F0302020204030204" pitchFamily="34" charset="0"/>
                <a:cs typeface="Calibri Light" panose="020F0302020204030204" pitchFamily="34" charset="0"/>
                <a:sym typeface="Arial"/>
              </a:rPr>
              <a:t>Some adverbs can be placed at the </a:t>
            </a:r>
            <a:r>
              <a:rPr lang="en-US" sz="2400" b="1" i="0" u="none" strike="noStrike" cap="none" dirty="0">
                <a:solidFill>
                  <a:srgbClr val="FF0066"/>
                </a:solidFill>
                <a:latin typeface="Calibri Light" panose="020F0302020204030204" pitchFamily="34" charset="0"/>
                <a:cs typeface="Calibri Light" panose="020F0302020204030204" pitchFamily="34" charset="0"/>
                <a:sym typeface="Arial"/>
              </a:rPr>
              <a:t>start</a:t>
            </a:r>
            <a:r>
              <a:rPr lang="en-US" sz="2400" b="1" i="0" u="none" strike="noStrike" cap="none" dirty="0">
                <a:solidFill>
                  <a:schemeClr val="lt1"/>
                </a:solidFill>
                <a:latin typeface="Calibri Light" panose="020F0302020204030204" pitchFamily="34" charset="0"/>
                <a:cs typeface="Calibri Light" panose="020F0302020204030204" pitchFamily="34" charset="0"/>
                <a:sym typeface="Arial"/>
              </a:rPr>
              <a:t> or at the </a:t>
            </a:r>
            <a:r>
              <a:rPr lang="en-US" sz="2400" b="1" i="0" u="none" strike="noStrike" cap="none" dirty="0">
                <a:solidFill>
                  <a:srgbClr val="FF0066"/>
                </a:solidFill>
                <a:latin typeface="Calibri Light" panose="020F0302020204030204" pitchFamily="34" charset="0"/>
                <a:cs typeface="Calibri Light" panose="020F0302020204030204" pitchFamily="34" charset="0"/>
                <a:sym typeface="Arial"/>
              </a:rPr>
              <a:t>end </a:t>
            </a:r>
            <a:r>
              <a:rPr lang="en-US" sz="2400" b="1" i="0" u="none" strike="noStrike" cap="none" dirty="0">
                <a:solidFill>
                  <a:schemeClr val="lt1"/>
                </a:solidFill>
                <a:latin typeface="Calibri Light" panose="020F0302020204030204" pitchFamily="34" charset="0"/>
                <a:cs typeface="Calibri Light" panose="020F0302020204030204" pitchFamily="34" charset="0"/>
                <a:sym typeface="Arial"/>
              </a:rPr>
              <a:t>of a sentence.</a:t>
            </a:r>
            <a:endParaRPr lang="en-US" sz="12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298843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6" y="2117187"/>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LET’S PLAY </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5" y="3437613"/>
            <a:ext cx="10094843" cy="10640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the platform and organize the sentences in the correct order. </a:t>
            </a:r>
            <a:r>
              <a:rPr lang="en-US" sz="3200" b="1" i="1" dirty="0" err="1">
                <a:latin typeface="Calibri Light" panose="020F0302020204030204" pitchFamily="34" charset="0"/>
                <a:cs typeface="Calibri Light" panose="020F0302020204030204" pitchFamily="34" charset="0"/>
              </a:rPr>
              <a:t>Wordwall</a:t>
            </a:r>
            <a:r>
              <a:rPr lang="en-US" sz="3200" b="1" i="1" dirty="0">
                <a:latin typeface="Calibri Light" panose="020F0302020204030204" pitchFamily="34" charset="0"/>
                <a:cs typeface="Calibri Light" panose="020F0302020204030204" pitchFamily="34" charset="0"/>
              </a:rPr>
              <a:t> activity. </a:t>
            </a:r>
          </a:p>
        </p:txBody>
      </p:sp>
      <p:sp>
        <p:nvSpPr>
          <p:cNvPr id="6" name="CuadroTexto 5">
            <a:extLst>
              <a:ext uri="{FF2B5EF4-FFF2-40B4-BE49-F238E27FC236}">
                <a16:creationId xmlns:a16="http://schemas.microsoft.com/office/drawing/2014/main" id="{FD2B9597-B13B-42B8-BDBD-FBDFDF3B13BF}"/>
              </a:ext>
            </a:extLst>
          </p:cNvPr>
          <p:cNvSpPr txBox="1"/>
          <p:nvPr/>
        </p:nvSpPr>
        <p:spPr>
          <a:xfrm>
            <a:off x="2835788" y="5109373"/>
            <a:ext cx="6428936" cy="830997"/>
          </a:xfrm>
          <a:prstGeom prst="rect">
            <a:avLst/>
          </a:prstGeom>
          <a:noFill/>
        </p:spPr>
        <p:txBody>
          <a:bodyPr wrap="square">
            <a:spAutoFit/>
          </a:bodyPr>
          <a:lstStyle/>
          <a:p>
            <a:pPr algn="ctr"/>
            <a:r>
              <a:rPr lang="es-CO" sz="2400" dirty="0">
                <a:latin typeface="Calibri Light" panose="020F0302020204030204" pitchFamily="34" charset="0"/>
                <a:cs typeface="Calibri Light" panose="020F0302020204030204" pitchFamily="34" charset="0"/>
                <a:hlinkClick r:id="rId4"/>
              </a:rPr>
              <a:t>https://wordwall.net/es/resource/4124769</a:t>
            </a:r>
            <a:endParaRPr lang="es-CO" sz="2400" dirty="0">
              <a:latin typeface="Calibri Light" panose="020F0302020204030204" pitchFamily="34" charset="0"/>
              <a:cs typeface="Calibri Light" panose="020F0302020204030204" pitchFamily="34" charset="0"/>
            </a:endParaRPr>
          </a:p>
          <a:p>
            <a:pPr algn="ctr"/>
            <a:endParaRPr lang="es-CO"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432846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7" name="Imagen 6">
            <a:extLst>
              <a:ext uri="{FF2B5EF4-FFF2-40B4-BE49-F238E27FC236}">
                <a16:creationId xmlns:a16="http://schemas.microsoft.com/office/drawing/2014/main" id="{555C79DE-B282-4E03-88B9-BB25EF4E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 name="Google Shape;91;p4">
            <a:extLst>
              <a:ext uri="{FF2B5EF4-FFF2-40B4-BE49-F238E27FC236}">
                <a16:creationId xmlns:a16="http://schemas.microsoft.com/office/drawing/2014/main" id="{D4ACAA39-65D4-4FC6-8FA6-7CFB7FD31EFB}"/>
              </a:ext>
            </a:extLst>
          </p:cNvPr>
          <p:cNvSpPr txBox="1"/>
          <p:nvPr/>
        </p:nvSpPr>
        <p:spPr>
          <a:xfrm>
            <a:off x="6859741" y="2516669"/>
            <a:ext cx="4825218" cy="224669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cs typeface="Calibri"/>
                <a:sym typeface="Calibri"/>
              </a:rPr>
              <a:t>ADVERBS OF </a:t>
            </a:r>
            <a:r>
              <a:rPr lang="es-CO" sz="4800" dirty="0">
                <a:solidFill>
                  <a:srgbClr val="FF0066"/>
                </a:solidFill>
                <a:latin typeface="Arial Black" panose="020B0A04020102020204" pitchFamily="34" charset="0"/>
                <a:cs typeface="Calibri"/>
                <a:sym typeface="Calibri"/>
              </a:rPr>
              <a:t>DEFINITE</a:t>
            </a:r>
            <a:r>
              <a:rPr lang="es-CO" sz="4800" dirty="0">
                <a:solidFill>
                  <a:srgbClr val="5700FE"/>
                </a:solidFill>
                <a:latin typeface="Arial Black" panose="020B0A04020102020204" pitchFamily="34" charset="0"/>
                <a:cs typeface="Calibri"/>
                <a:sym typeface="Calibri"/>
              </a:rPr>
              <a:t> FREQUENCY</a:t>
            </a:r>
            <a:endParaRPr lang="es-CO" sz="1200" dirty="0">
              <a:solidFill>
                <a:srgbClr val="5700FE"/>
              </a:solidFill>
              <a:latin typeface="Calibri"/>
              <a:ea typeface="Calibri"/>
              <a:cs typeface="Calibri"/>
              <a:sym typeface="Calibri"/>
            </a:endParaRPr>
          </a:p>
        </p:txBody>
      </p:sp>
      <p:graphicFrame>
        <p:nvGraphicFramePr>
          <p:cNvPr id="6" name="Google Shape;405;p31">
            <a:extLst>
              <a:ext uri="{FF2B5EF4-FFF2-40B4-BE49-F238E27FC236}">
                <a16:creationId xmlns:a16="http://schemas.microsoft.com/office/drawing/2014/main" id="{9BCF95E6-D1D2-471D-B676-1C6E84A5FF95}"/>
              </a:ext>
            </a:extLst>
          </p:cNvPr>
          <p:cNvGraphicFramePr/>
          <p:nvPr>
            <p:extLst>
              <p:ext uri="{D42A27DB-BD31-4B8C-83A1-F6EECF244321}">
                <p14:modId xmlns:p14="http://schemas.microsoft.com/office/powerpoint/2010/main" val="3937444645"/>
              </p:ext>
            </p:extLst>
          </p:nvPr>
        </p:nvGraphicFramePr>
        <p:xfrm>
          <a:off x="507041" y="1826479"/>
          <a:ext cx="6208802" cy="3992950"/>
        </p:xfrm>
        <a:graphic>
          <a:graphicData uri="http://schemas.openxmlformats.org/drawingml/2006/table">
            <a:tbl>
              <a:tblPr firstRow="1" bandRow="1">
                <a:noFill/>
              </a:tblPr>
              <a:tblGrid>
                <a:gridCol w="3104401">
                  <a:extLst>
                    <a:ext uri="{9D8B030D-6E8A-4147-A177-3AD203B41FA5}">
                      <a16:colId xmlns:a16="http://schemas.microsoft.com/office/drawing/2014/main" val="20000"/>
                    </a:ext>
                  </a:extLst>
                </a:gridCol>
                <a:gridCol w="3104401">
                  <a:extLst>
                    <a:ext uri="{9D8B030D-6E8A-4147-A177-3AD203B41FA5}">
                      <a16:colId xmlns:a16="http://schemas.microsoft.com/office/drawing/2014/main" val="20001"/>
                    </a:ext>
                  </a:extLst>
                </a:gridCol>
              </a:tblGrid>
              <a:tr h="426200">
                <a:tc>
                  <a:txBody>
                    <a:bodyPr/>
                    <a:lstStyle/>
                    <a:p>
                      <a:pPr marL="0" marR="0" lvl="0" indent="0" algn="ctr" rtl="0">
                        <a:lnSpc>
                          <a:spcPct val="100000"/>
                        </a:lnSpc>
                        <a:spcBef>
                          <a:spcPts val="0"/>
                        </a:spcBef>
                        <a:spcAft>
                          <a:spcPts val="0"/>
                        </a:spcAft>
                        <a:buClr>
                          <a:srgbClr val="000000"/>
                        </a:buClr>
                        <a:buSzPts val="2400"/>
                        <a:buFont typeface="Arial"/>
                        <a:buNone/>
                      </a:pPr>
                      <a:r>
                        <a:rPr lang="es-CO" sz="2800" b="1" u="none" strike="noStrike" cap="none">
                          <a:solidFill>
                            <a:srgbClr val="FF0066"/>
                          </a:solidFill>
                          <a:latin typeface="Calibri Light" panose="020F0302020204030204" pitchFamily="34" charset="0"/>
                          <a:cs typeface="Calibri Light" panose="020F0302020204030204" pitchFamily="34" charset="0"/>
                        </a:rPr>
                        <a:t>Number + times</a:t>
                      </a:r>
                      <a:endParaRPr sz="1600" b="1" u="none" strike="noStrike" cap="none">
                        <a:solidFill>
                          <a:srgbClr val="FF0066"/>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s-CO" sz="2000" b="1" u="none" strike="noStrike" cap="none" dirty="0">
                          <a:solidFill>
                            <a:srgbClr val="FF0066"/>
                          </a:solidFill>
                          <a:latin typeface="Calibri Light" panose="020F0302020204030204" pitchFamily="34" charset="0"/>
                          <a:cs typeface="Calibri Light" panose="020F0302020204030204" pitchFamily="34" charset="0"/>
                        </a:rPr>
                        <a:t>Day/ </a:t>
                      </a:r>
                      <a:r>
                        <a:rPr lang="es-CO" sz="2000" b="1" u="none" strike="noStrike" cap="none" dirty="0" err="1">
                          <a:solidFill>
                            <a:srgbClr val="FF0066"/>
                          </a:solidFill>
                          <a:latin typeface="Calibri Light" panose="020F0302020204030204" pitchFamily="34" charset="0"/>
                          <a:cs typeface="Calibri Light" panose="020F0302020204030204" pitchFamily="34" charset="0"/>
                        </a:rPr>
                        <a:t>Week</a:t>
                      </a:r>
                      <a:r>
                        <a:rPr lang="es-CO" sz="2000" b="1" u="none" strike="noStrike" cap="none" dirty="0">
                          <a:solidFill>
                            <a:srgbClr val="FF0066"/>
                          </a:solidFill>
                          <a:latin typeface="Calibri Light" panose="020F0302020204030204" pitchFamily="34" charset="0"/>
                          <a:cs typeface="Calibri Light" panose="020F0302020204030204" pitchFamily="34" charset="0"/>
                        </a:rPr>
                        <a:t>/ </a:t>
                      </a:r>
                      <a:r>
                        <a:rPr lang="es-CO" sz="2000" b="1" u="none" strike="noStrike" cap="none" dirty="0" err="1">
                          <a:solidFill>
                            <a:srgbClr val="FF0066"/>
                          </a:solidFill>
                          <a:latin typeface="Calibri Light" panose="020F0302020204030204" pitchFamily="34" charset="0"/>
                          <a:cs typeface="Calibri Light" panose="020F0302020204030204" pitchFamily="34" charset="0"/>
                        </a:rPr>
                        <a:t>Month</a:t>
                      </a:r>
                      <a:r>
                        <a:rPr lang="es-CO" sz="2000" b="1" u="none" strike="noStrike" cap="none" dirty="0">
                          <a:solidFill>
                            <a:srgbClr val="FF0066"/>
                          </a:solidFill>
                          <a:latin typeface="Calibri Light" panose="020F0302020204030204" pitchFamily="34" charset="0"/>
                          <a:cs typeface="Calibri Light" panose="020F0302020204030204" pitchFamily="34" charset="0"/>
                        </a:rPr>
                        <a:t>/ </a:t>
                      </a:r>
                      <a:r>
                        <a:rPr lang="es-CO" sz="2000" b="1" u="none" strike="noStrike" cap="none" dirty="0" err="1">
                          <a:solidFill>
                            <a:srgbClr val="FF0066"/>
                          </a:solidFill>
                          <a:latin typeface="Calibri Light" panose="020F0302020204030204" pitchFamily="34" charset="0"/>
                          <a:cs typeface="Calibri Light" panose="020F0302020204030204" pitchFamily="34" charset="0"/>
                        </a:rPr>
                        <a:t>Year</a:t>
                      </a:r>
                      <a:endParaRPr sz="2000" b="1" u="none" strike="noStrike" cap="none" dirty="0">
                        <a:solidFill>
                          <a:srgbClr val="FF0066"/>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0"/>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chemeClr val="tx1"/>
                          </a:solidFill>
                          <a:latin typeface="Calibri Light" panose="020F0302020204030204" pitchFamily="34" charset="0"/>
                          <a:cs typeface="Calibri Light" panose="020F0302020204030204" pitchFamily="34" charset="0"/>
                        </a:rPr>
                        <a:t>Once </a:t>
                      </a:r>
                      <a:endParaRPr sz="1400" b="1" u="none" strike="noStrike" cap="none">
                        <a:solidFill>
                          <a:schemeClr val="tx1"/>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rgbClr val="5700FE"/>
                          </a:solidFill>
                          <a:latin typeface="Calibri Light" panose="020F0302020204030204" pitchFamily="34" charset="0"/>
                          <a:cs typeface="Calibri Light" panose="020F0302020204030204" pitchFamily="34" charset="0"/>
                        </a:rPr>
                        <a:t>a day</a:t>
                      </a:r>
                      <a:endParaRPr sz="3200" b="1" u="none" strike="noStrike" cap="none">
                        <a:solidFill>
                          <a:srgbClr val="5700FE"/>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1"/>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chemeClr val="tx1"/>
                          </a:solidFill>
                          <a:latin typeface="Calibri Light" panose="020F0302020204030204" pitchFamily="34" charset="0"/>
                          <a:cs typeface="Calibri Light" panose="020F0302020204030204" pitchFamily="34" charset="0"/>
                        </a:rPr>
                        <a:t>Twice</a:t>
                      </a:r>
                      <a:endParaRPr sz="3200" b="1" u="none" strike="noStrike" cap="none">
                        <a:solidFill>
                          <a:schemeClr val="tx1"/>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dirty="0">
                          <a:solidFill>
                            <a:srgbClr val="5700FE"/>
                          </a:solidFill>
                          <a:latin typeface="Calibri Light" panose="020F0302020204030204" pitchFamily="34" charset="0"/>
                          <a:cs typeface="Calibri Light" panose="020F0302020204030204" pitchFamily="34" charset="0"/>
                        </a:rPr>
                        <a:t>a </a:t>
                      </a:r>
                      <a:r>
                        <a:rPr lang="es-CO" sz="3200" b="1" u="none" strike="noStrike" cap="none" dirty="0" err="1">
                          <a:solidFill>
                            <a:srgbClr val="5700FE"/>
                          </a:solidFill>
                          <a:latin typeface="Calibri Light" panose="020F0302020204030204" pitchFamily="34" charset="0"/>
                          <a:cs typeface="Calibri Light" panose="020F0302020204030204" pitchFamily="34" charset="0"/>
                        </a:rPr>
                        <a:t>week</a:t>
                      </a:r>
                      <a:endParaRPr sz="3200" b="1" u="none" strike="noStrike" cap="none" dirty="0">
                        <a:solidFill>
                          <a:srgbClr val="5700FE"/>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2"/>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dirty="0" err="1">
                          <a:solidFill>
                            <a:schemeClr val="tx1"/>
                          </a:solidFill>
                          <a:latin typeface="Calibri Light" panose="020F0302020204030204" pitchFamily="34" charset="0"/>
                          <a:cs typeface="Calibri Light" panose="020F0302020204030204" pitchFamily="34" charset="0"/>
                        </a:rPr>
                        <a:t>Three</a:t>
                      </a:r>
                      <a:r>
                        <a:rPr lang="es-CO" sz="3200" b="1" u="none" strike="noStrike" cap="none" dirty="0">
                          <a:solidFill>
                            <a:schemeClr val="tx1"/>
                          </a:solidFill>
                          <a:latin typeface="Calibri Light" panose="020F0302020204030204" pitchFamily="34" charset="0"/>
                          <a:cs typeface="Calibri Light" panose="020F0302020204030204" pitchFamily="34" charset="0"/>
                        </a:rPr>
                        <a:t> times</a:t>
                      </a:r>
                      <a:endParaRPr sz="1400" b="1" u="none" strike="noStrike" cap="none" dirty="0">
                        <a:solidFill>
                          <a:schemeClr val="tx1"/>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rgbClr val="5700FE"/>
                          </a:solidFill>
                          <a:latin typeface="Calibri Light" panose="020F0302020204030204" pitchFamily="34" charset="0"/>
                          <a:cs typeface="Calibri Light" panose="020F0302020204030204" pitchFamily="34" charset="0"/>
                        </a:rPr>
                        <a:t>a month</a:t>
                      </a:r>
                      <a:endParaRPr sz="3200" b="1" u="none" strike="noStrike" cap="none">
                        <a:solidFill>
                          <a:srgbClr val="5700FE"/>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3"/>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chemeClr val="tx1"/>
                          </a:solidFill>
                          <a:latin typeface="Calibri Light" panose="020F0302020204030204" pitchFamily="34" charset="0"/>
                          <a:cs typeface="Calibri Light" panose="020F0302020204030204" pitchFamily="34" charset="0"/>
                        </a:rPr>
                        <a:t>Four times</a:t>
                      </a:r>
                      <a:endParaRPr sz="1400" b="1" u="none" strike="noStrike" cap="none">
                        <a:solidFill>
                          <a:schemeClr val="tx1"/>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rgbClr val="5700FE"/>
                          </a:solidFill>
                          <a:latin typeface="Calibri Light" panose="020F0302020204030204" pitchFamily="34" charset="0"/>
                          <a:cs typeface="Calibri Light" panose="020F0302020204030204" pitchFamily="34" charset="0"/>
                        </a:rPr>
                        <a:t>a year </a:t>
                      </a:r>
                      <a:endParaRPr sz="1400" b="1" u="none" strike="noStrike" cap="none">
                        <a:solidFill>
                          <a:srgbClr val="5700FE"/>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4"/>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chemeClr val="tx1"/>
                          </a:solidFill>
                          <a:latin typeface="Calibri Light" panose="020F0302020204030204" pitchFamily="34" charset="0"/>
                          <a:cs typeface="Calibri Light" panose="020F0302020204030204" pitchFamily="34" charset="0"/>
                        </a:rPr>
                        <a:t>Five times</a:t>
                      </a:r>
                      <a:endParaRPr sz="1400" b="1" u="none" strike="noStrike" cap="none">
                        <a:solidFill>
                          <a:schemeClr val="tx1"/>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rgbClr val="5700FE"/>
                          </a:solidFill>
                          <a:latin typeface="Calibri Light" panose="020F0302020204030204" pitchFamily="34" charset="0"/>
                          <a:cs typeface="Calibri Light" panose="020F0302020204030204" pitchFamily="34" charset="0"/>
                        </a:rPr>
                        <a:t>a day </a:t>
                      </a:r>
                      <a:endParaRPr sz="1400" b="1" u="none" strike="noStrike" cap="none">
                        <a:solidFill>
                          <a:srgbClr val="5700FE"/>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5"/>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a:solidFill>
                            <a:schemeClr val="tx1"/>
                          </a:solidFill>
                          <a:latin typeface="Calibri Light" panose="020F0302020204030204" pitchFamily="34" charset="0"/>
                          <a:cs typeface="Calibri Light" panose="020F0302020204030204" pitchFamily="34" charset="0"/>
                        </a:rPr>
                        <a:t>Six times</a:t>
                      </a:r>
                      <a:endParaRPr sz="1400" b="1" u="none" strike="noStrike" cap="none">
                        <a:solidFill>
                          <a:schemeClr val="tx1"/>
                        </a:solidFill>
                        <a:latin typeface="Calibri Light" panose="020F0302020204030204" pitchFamily="34" charset="0"/>
                        <a:cs typeface="Calibri Light" panose="020F0302020204030204" pitchFamily="34" charset="0"/>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3200" b="1" u="none" strike="noStrike" cap="none" dirty="0">
                          <a:solidFill>
                            <a:srgbClr val="5700FE"/>
                          </a:solidFill>
                          <a:latin typeface="Calibri Light" panose="020F0302020204030204" pitchFamily="34" charset="0"/>
                          <a:cs typeface="Calibri Light" panose="020F0302020204030204" pitchFamily="34" charset="0"/>
                        </a:rPr>
                        <a:t>a </a:t>
                      </a:r>
                      <a:r>
                        <a:rPr lang="es-CO" sz="3200" b="1" u="none" strike="noStrike" cap="none" dirty="0" err="1">
                          <a:solidFill>
                            <a:srgbClr val="5700FE"/>
                          </a:solidFill>
                          <a:latin typeface="Calibri Light" panose="020F0302020204030204" pitchFamily="34" charset="0"/>
                          <a:cs typeface="Calibri Light" panose="020F0302020204030204" pitchFamily="34" charset="0"/>
                        </a:rPr>
                        <a:t>week</a:t>
                      </a:r>
                      <a:endParaRPr sz="3200" b="1" u="none" strike="noStrike" cap="none" dirty="0">
                        <a:solidFill>
                          <a:srgbClr val="5700FE"/>
                        </a:solidFill>
                        <a:latin typeface="Calibri Light" panose="020F0302020204030204" pitchFamily="34" charset="0"/>
                        <a:cs typeface="Calibri Light" panose="020F0302020204030204" pitchFamily="34" charset="0"/>
                      </a:endParaRPr>
                    </a:p>
                  </a:txBody>
                  <a:tcPr marL="91450" marR="91450" marT="45725" marB="45725"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34881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1199271"/>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cs typeface="Calibri"/>
                <a:sym typeface="Calibri"/>
              </a:rPr>
              <a:t>ADVERBS OF </a:t>
            </a:r>
            <a:r>
              <a:rPr lang="es-CO" sz="5400" dirty="0">
                <a:solidFill>
                  <a:srgbClr val="FF0066"/>
                </a:solidFill>
                <a:latin typeface="Arial Black" panose="020B0A04020102020204" pitchFamily="34" charset="0"/>
                <a:cs typeface="Calibri"/>
                <a:sym typeface="Calibri"/>
              </a:rPr>
              <a:t>DEFINITE</a:t>
            </a:r>
            <a:r>
              <a:rPr lang="es-CO" sz="5400" dirty="0">
                <a:solidFill>
                  <a:srgbClr val="5700FE"/>
                </a:solidFill>
                <a:latin typeface="Arial Black" panose="020B0A04020102020204" pitchFamily="34" charset="0"/>
                <a:cs typeface="Calibri"/>
                <a:sym typeface="Calibri"/>
              </a:rPr>
              <a:t> FREQUENCY</a:t>
            </a:r>
            <a:endParaRPr lang="es-CO" sz="1400" dirty="0">
              <a:solidFill>
                <a:srgbClr val="5700FE"/>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414;p32">
            <a:extLst>
              <a:ext uri="{FF2B5EF4-FFF2-40B4-BE49-F238E27FC236}">
                <a16:creationId xmlns:a16="http://schemas.microsoft.com/office/drawing/2014/main" id="{7E510B72-8AB6-40B6-9008-B73A5C3ABD1C}"/>
              </a:ext>
            </a:extLst>
          </p:cNvPr>
          <p:cNvSpPr txBox="1"/>
          <p:nvPr/>
        </p:nvSpPr>
        <p:spPr>
          <a:xfrm>
            <a:off x="520106" y="4833155"/>
            <a:ext cx="808247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Robert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works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Samsung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four</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times a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week</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3200" b="1" i="0" u="none" strike="noStrike" cap="none" dirty="0">
              <a:solidFill>
                <a:srgbClr val="3366C9"/>
              </a:solidFill>
              <a:latin typeface="Calibri Light" panose="020F0302020204030204" pitchFamily="34" charset="0"/>
              <a:cs typeface="Calibri Light" panose="020F0302020204030204" pitchFamily="34" charset="0"/>
              <a:sym typeface="Arial"/>
            </a:endParaRPr>
          </a:p>
        </p:txBody>
      </p:sp>
      <p:sp>
        <p:nvSpPr>
          <p:cNvPr id="11" name="Google Shape;415;p32">
            <a:extLst>
              <a:ext uri="{FF2B5EF4-FFF2-40B4-BE49-F238E27FC236}">
                <a16:creationId xmlns:a16="http://schemas.microsoft.com/office/drawing/2014/main" id="{84797F35-F8A6-4E90-A3FF-1889B2545378}"/>
              </a:ext>
            </a:extLst>
          </p:cNvPr>
          <p:cNvSpPr txBox="1"/>
          <p:nvPr/>
        </p:nvSpPr>
        <p:spPr>
          <a:xfrm>
            <a:off x="520106" y="2981285"/>
            <a:ext cx="958846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Diego and Adriana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bring</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out</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 new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product</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twice</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year</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
        <p:nvSpPr>
          <p:cNvPr id="12" name="Google Shape;416;p32">
            <a:extLst>
              <a:ext uri="{FF2B5EF4-FFF2-40B4-BE49-F238E27FC236}">
                <a16:creationId xmlns:a16="http://schemas.microsoft.com/office/drawing/2014/main" id="{30099A66-1953-497B-87B3-969ECBFAAEE9}"/>
              </a:ext>
            </a:extLst>
          </p:cNvPr>
          <p:cNvSpPr txBox="1"/>
          <p:nvPr/>
        </p:nvSpPr>
        <p:spPr>
          <a:xfrm>
            <a:off x="520106" y="3907200"/>
            <a:ext cx="95884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technician</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sets up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our</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modem </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once a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month</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pic>
        <p:nvPicPr>
          <p:cNvPr id="13" name="Google Shape;418;p32">
            <a:extLst>
              <a:ext uri="{FF2B5EF4-FFF2-40B4-BE49-F238E27FC236}">
                <a16:creationId xmlns:a16="http://schemas.microsoft.com/office/drawing/2014/main" id="{7A177467-9A1D-46E5-BDF0-F2EE2D6CB78F}"/>
              </a:ext>
            </a:extLst>
          </p:cNvPr>
          <p:cNvPicPr preferRelativeResize="0"/>
          <p:nvPr/>
        </p:nvPicPr>
        <p:blipFill rotWithShape="1">
          <a:blip r:embed="rId4">
            <a:alphaModFix/>
          </a:blip>
          <a:srcRect/>
          <a:stretch/>
        </p:blipFill>
        <p:spPr>
          <a:xfrm>
            <a:off x="9603221" y="3115165"/>
            <a:ext cx="2769836" cy="2769836"/>
          </a:xfrm>
          <a:prstGeom prst="rect">
            <a:avLst/>
          </a:prstGeom>
          <a:noFill/>
          <a:ln>
            <a:noFill/>
          </a:ln>
        </p:spPr>
      </p:pic>
    </p:spTree>
    <p:extLst>
      <p:ext uri="{BB962C8B-B14F-4D97-AF65-F5344CB8AC3E}">
        <p14:creationId xmlns:p14="http://schemas.microsoft.com/office/powerpoint/2010/main" val="1176417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7" name="Imagen 6">
            <a:extLst>
              <a:ext uri="{FF2B5EF4-FFF2-40B4-BE49-F238E27FC236}">
                <a16:creationId xmlns:a16="http://schemas.microsoft.com/office/drawing/2014/main" id="{555C79DE-B282-4E03-88B9-BB25EF4EE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12" name="Google Shape;91;p4">
            <a:extLst>
              <a:ext uri="{FF2B5EF4-FFF2-40B4-BE49-F238E27FC236}">
                <a16:creationId xmlns:a16="http://schemas.microsoft.com/office/drawing/2014/main" id="{D4ACAA39-65D4-4FC6-8FA6-7CFB7FD31EFB}"/>
              </a:ext>
            </a:extLst>
          </p:cNvPr>
          <p:cNvSpPr txBox="1"/>
          <p:nvPr/>
        </p:nvSpPr>
        <p:spPr>
          <a:xfrm>
            <a:off x="191654" y="2558872"/>
            <a:ext cx="4825218" cy="224669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800" dirty="0">
                <a:solidFill>
                  <a:srgbClr val="5700FE"/>
                </a:solidFill>
                <a:latin typeface="Arial Black" panose="020B0A04020102020204" pitchFamily="34" charset="0"/>
                <a:cs typeface="Calibri"/>
                <a:sym typeface="Calibri"/>
              </a:rPr>
              <a:t>ADVERBS OF </a:t>
            </a:r>
            <a:r>
              <a:rPr lang="es-CO" sz="4800" dirty="0">
                <a:solidFill>
                  <a:srgbClr val="FF0066"/>
                </a:solidFill>
                <a:latin typeface="Arial Black" panose="020B0A04020102020204" pitchFamily="34" charset="0"/>
                <a:cs typeface="Calibri"/>
                <a:sym typeface="Calibri"/>
              </a:rPr>
              <a:t>DEFINITE</a:t>
            </a:r>
            <a:r>
              <a:rPr lang="es-CO" sz="4800" dirty="0">
                <a:solidFill>
                  <a:srgbClr val="5700FE"/>
                </a:solidFill>
                <a:latin typeface="Arial Black" panose="020B0A04020102020204" pitchFamily="34" charset="0"/>
                <a:cs typeface="Calibri"/>
                <a:sym typeface="Calibri"/>
              </a:rPr>
              <a:t> FREQUENCY</a:t>
            </a:r>
            <a:endParaRPr lang="es-CO" sz="1200" dirty="0">
              <a:solidFill>
                <a:srgbClr val="5700FE"/>
              </a:solidFill>
              <a:latin typeface="Calibri"/>
              <a:ea typeface="Calibri"/>
              <a:cs typeface="Calibri"/>
              <a:sym typeface="Calibri"/>
            </a:endParaRPr>
          </a:p>
        </p:txBody>
      </p:sp>
      <p:graphicFrame>
        <p:nvGraphicFramePr>
          <p:cNvPr id="5" name="Google Shape;425;p33">
            <a:extLst>
              <a:ext uri="{FF2B5EF4-FFF2-40B4-BE49-F238E27FC236}">
                <a16:creationId xmlns:a16="http://schemas.microsoft.com/office/drawing/2014/main" id="{150A8272-11D4-435B-81F8-CF9BDA65EAC1}"/>
              </a:ext>
            </a:extLst>
          </p:cNvPr>
          <p:cNvGraphicFramePr/>
          <p:nvPr>
            <p:extLst>
              <p:ext uri="{D42A27DB-BD31-4B8C-83A1-F6EECF244321}">
                <p14:modId xmlns:p14="http://schemas.microsoft.com/office/powerpoint/2010/main" val="1604425185"/>
              </p:ext>
            </p:extLst>
          </p:nvPr>
        </p:nvGraphicFramePr>
        <p:xfrm>
          <a:off x="5782427" y="2558872"/>
          <a:ext cx="5241350" cy="2677570"/>
        </p:xfrm>
        <a:graphic>
          <a:graphicData uri="http://schemas.openxmlformats.org/drawingml/2006/table">
            <a:tbl>
              <a:tblPr firstRow="1" bandRow="1">
                <a:noFill/>
              </a:tblPr>
              <a:tblGrid>
                <a:gridCol w="2620675">
                  <a:extLst>
                    <a:ext uri="{9D8B030D-6E8A-4147-A177-3AD203B41FA5}">
                      <a16:colId xmlns:a16="http://schemas.microsoft.com/office/drawing/2014/main" val="20000"/>
                    </a:ext>
                  </a:extLst>
                </a:gridCol>
                <a:gridCol w="2620675">
                  <a:extLst>
                    <a:ext uri="{9D8B030D-6E8A-4147-A177-3AD203B41FA5}">
                      <a16:colId xmlns:a16="http://schemas.microsoft.com/office/drawing/2014/main" val="20001"/>
                    </a:ext>
                  </a:extLst>
                </a:gridCol>
              </a:tblGrid>
              <a:tr h="426200">
                <a:tc>
                  <a:txBody>
                    <a:bodyPr/>
                    <a:lstStyle/>
                    <a:p>
                      <a:pPr marL="0" marR="0" lvl="0" indent="0" algn="ctr" rtl="0">
                        <a:lnSpc>
                          <a:spcPct val="100000"/>
                        </a:lnSpc>
                        <a:spcBef>
                          <a:spcPts val="0"/>
                        </a:spcBef>
                        <a:spcAft>
                          <a:spcPts val="0"/>
                        </a:spcAft>
                        <a:buClr>
                          <a:srgbClr val="000000"/>
                        </a:buClr>
                        <a:buSzPts val="20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EVERY</a:t>
                      </a: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000"/>
                        <a:buFont typeface="Arial"/>
                        <a:buNone/>
                      </a:pPr>
                      <a:r>
                        <a:rPr lang="es-CO" sz="2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TIME PERIOD</a:t>
                      </a:r>
                    </a:p>
                  </a:txBody>
                  <a:tcPr marL="91450" marR="91450" marT="45725" marB="45725" anchor="ctr"/>
                </a:tc>
                <a:extLst>
                  <a:ext uri="{0D108BD9-81ED-4DB2-BD59-A6C34878D82A}">
                    <a16:rowId xmlns:a16="http://schemas.microsoft.com/office/drawing/2014/main" val="10000"/>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Every </a:t>
                      </a:r>
                      <a:endParaRPr sz="12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day</a:t>
                      </a:r>
                      <a:endParaRPr sz="28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1"/>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Every</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week</a:t>
                      </a:r>
                      <a:endParaRPr sz="28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2"/>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Every</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a:solidFill>
                            <a:srgbClr val="FF0062"/>
                          </a:solidFill>
                          <a:latin typeface="Calibri Light" panose="020F0302020204030204" pitchFamily="34" charset="0"/>
                          <a:ea typeface="Arial"/>
                          <a:cs typeface="Calibri Light" panose="020F0302020204030204" pitchFamily="34" charset="0"/>
                          <a:sym typeface="Arial"/>
                        </a:rPr>
                        <a:t>month</a:t>
                      </a:r>
                      <a:endParaRPr sz="2800" b="1" i="0" u="none" strike="noStrike" cap="none">
                        <a:solidFill>
                          <a:srgbClr val="FF0062"/>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3"/>
                  </a:ext>
                </a:extLst>
              </a:tr>
              <a:tr h="539850">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Every</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3200"/>
                        <a:buFont typeface="Arial"/>
                        <a:buNone/>
                      </a:pPr>
                      <a:r>
                        <a:rPr lang="es-CO" sz="2800" b="1" i="0" u="none" strike="noStrike" cap="none" dirty="0" err="1">
                          <a:solidFill>
                            <a:srgbClr val="FF0062"/>
                          </a:solidFill>
                          <a:latin typeface="Calibri Light" panose="020F0302020204030204" pitchFamily="34" charset="0"/>
                          <a:ea typeface="Arial"/>
                          <a:cs typeface="Calibri Light" panose="020F0302020204030204" pitchFamily="34" charset="0"/>
                          <a:sym typeface="Arial"/>
                        </a:rPr>
                        <a:t>year</a:t>
                      </a:r>
                      <a:r>
                        <a:rPr lang="es-CO" sz="2800" b="1" i="0" u="none" strike="noStrike" cap="none" dirty="0">
                          <a:solidFill>
                            <a:srgbClr val="FF0062"/>
                          </a:solidFill>
                          <a:latin typeface="Calibri Light" panose="020F0302020204030204" pitchFamily="34" charset="0"/>
                          <a:ea typeface="Arial"/>
                          <a:cs typeface="Calibri Light" panose="020F0302020204030204" pitchFamily="34" charset="0"/>
                          <a:sym typeface="Arial"/>
                        </a:rPr>
                        <a:t> </a:t>
                      </a:r>
                      <a:endParaRPr sz="1200" b="1" i="0" u="none" strike="noStrike" cap="none" dirty="0">
                        <a:latin typeface="Calibri Light" panose="020F0302020204030204" pitchFamily="34" charset="0"/>
                        <a:ea typeface="Arial"/>
                        <a:cs typeface="Calibri Light" panose="020F0302020204030204" pitchFamily="34" charset="0"/>
                        <a:sym typeface="Arial"/>
                      </a:endParaRPr>
                    </a:p>
                  </a:txBody>
                  <a:tcPr marL="91450" marR="91450" marT="45725" marB="45725"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85237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1199271"/>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cs typeface="Calibri"/>
                <a:sym typeface="Calibri"/>
              </a:rPr>
              <a:t>ADVERBS OF </a:t>
            </a:r>
            <a:r>
              <a:rPr lang="es-CO" sz="5400" dirty="0">
                <a:solidFill>
                  <a:srgbClr val="FF0066"/>
                </a:solidFill>
                <a:latin typeface="Arial Black" panose="020B0A04020102020204" pitchFamily="34" charset="0"/>
                <a:cs typeface="Calibri"/>
                <a:sym typeface="Calibri"/>
              </a:rPr>
              <a:t>DEFINITE</a:t>
            </a:r>
            <a:r>
              <a:rPr lang="es-CO" sz="5400" dirty="0">
                <a:solidFill>
                  <a:srgbClr val="5700FE"/>
                </a:solidFill>
                <a:latin typeface="Arial Black" panose="020B0A04020102020204" pitchFamily="34" charset="0"/>
                <a:cs typeface="Calibri"/>
                <a:sym typeface="Calibri"/>
              </a:rPr>
              <a:t> FREQUENCY</a:t>
            </a:r>
            <a:endParaRPr lang="es-CO" sz="1400" dirty="0">
              <a:solidFill>
                <a:srgbClr val="5700FE"/>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pic>
        <p:nvPicPr>
          <p:cNvPr id="13" name="Google Shape;418;p32">
            <a:extLst>
              <a:ext uri="{FF2B5EF4-FFF2-40B4-BE49-F238E27FC236}">
                <a16:creationId xmlns:a16="http://schemas.microsoft.com/office/drawing/2014/main" id="{7A177467-9A1D-46E5-BDF0-F2EE2D6CB78F}"/>
              </a:ext>
            </a:extLst>
          </p:cNvPr>
          <p:cNvPicPr preferRelativeResize="0"/>
          <p:nvPr/>
        </p:nvPicPr>
        <p:blipFill rotWithShape="1">
          <a:blip r:embed="rId4">
            <a:alphaModFix/>
          </a:blip>
          <a:srcRect/>
          <a:stretch/>
        </p:blipFill>
        <p:spPr>
          <a:xfrm>
            <a:off x="9143378" y="3070369"/>
            <a:ext cx="2769836" cy="2769836"/>
          </a:xfrm>
          <a:prstGeom prst="rect">
            <a:avLst/>
          </a:prstGeom>
          <a:noFill/>
          <a:ln>
            <a:noFill/>
          </a:ln>
        </p:spPr>
      </p:pic>
      <p:sp>
        <p:nvSpPr>
          <p:cNvPr id="8" name="Google Shape;434;p34">
            <a:extLst>
              <a:ext uri="{FF2B5EF4-FFF2-40B4-BE49-F238E27FC236}">
                <a16:creationId xmlns:a16="http://schemas.microsoft.com/office/drawing/2014/main" id="{1F3507E3-C882-41F8-A3BD-68A2B1FD0E44}"/>
              </a:ext>
            </a:extLst>
          </p:cNvPr>
          <p:cNvSpPr txBox="1"/>
          <p:nvPr/>
        </p:nvSpPr>
        <p:spPr>
          <a:xfrm>
            <a:off x="696073" y="5304332"/>
            <a:ext cx="808247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Raul</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goes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to</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Conventions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Center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every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year</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
        <p:nvSpPr>
          <p:cNvPr id="10" name="Google Shape;435;p34">
            <a:extLst>
              <a:ext uri="{FF2B5EF4-FFF2-40B4-BE49-F238E27FC236}">
                <a16:creationId xmlns:a16="http://schemas.microsoft.com/office/drawing/2014/main" id="{2EAD4838-A836-407B-B8CB-FAF7F1E57EEB}"/>
              </a:ext>
            </a:extLst>
          </p:cNvPr>
          <p:cNvSpPr txBox="1"/>
          <p:nvPr/>
        </p:nvSpPr>
        <p:spPr>
          <a:xfrm>
            <a:off x="696073" y="3054540"/>
            <a:ext cx="993910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Sofia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sends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e-mails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to</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company</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every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day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
        <p:nvSpPr>
          <p:cNvPr id="14" name="Google Shape;436;p34">
            <a:extLst>
              <a:ext uri="{FF2B5EF4-FFF2-40B4-BE49-F238E27FC236}">
                <a16:creationId xmlns:a16="http://schemas.microsoft.com/office/drawing/2014/main" id="{AF18185A-F863-41D3-9546-546ED5F36E4E}"/>
              </a:ext>
            </a:extLst>
          </p:cNvPr>
          <p:cNvSpPr txBox="1"/>
          <p:nvPr/>
        </p:nvSpPr>
        <p:spPr>
          <a:xfrm>
            <a:off x="696073" y="4179436"/>
            <a:ext cx="958846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I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transcript</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25 PDF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documents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every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week</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795431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1042571"/>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400" dirty="0">
                <a:solidFill>
                  <a:srgbClr val="5700FE"/>
                </a:solidFill>
                <a:latin typeface="Arial Black" panose="020B0A04020102020204" pitchFamily="34" charset="0"/>
                <a:cs typeface="Calibri"/>
                <a:sym typeface="Calibri"/>
              </a:rPr>
              <a:t>ADVERBS OF </a:t>
            </a:r>
            <a:r>
              <a:rPr lang="es-CO" sz="4400" dirty="0">
                <a:solidFill>
                  <a:srgbClr val="FF0066"/>
                </a:solidFill>
                <a:latin typeface="Arial Black" panose="020B0A04020102020204" pitchFamily="34" charset="0"/>
                <a:cs typeface="Calibri"/>
                <a:sym typeface="Calibri"/>
              </a:rPr>
              <a:t>DEFINITE</a:t>
            </a:r>
            <a:r>
              <a:rPr lang="es-CO" sz="4400" dirty="0">
                <a:solidFill>
                  <a:srgbClr val="5700FE"/>
                </a:solidFill>
                <a:latin typeface="Arial Black" panose="020B0A04020102020204" pitchFamily="34" charset="0"/>
                <a:cs typeface="Calibri"/>
                <a:sym typeface="Calibri"/>
              </a:rPr>
              <a:t> FREQUENCY</a:t>
            </a:r>
            <a:endParaRPr lang="es-CO" sz="1100" dirty="0">
              <a:solidFill>
                <a:srgbClr val="5700FE"/>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sz="1100" dirty="0">
              <a:solidFill>
                <a:srgbClr val="5700FE"/>
              </a:solidFill>
              <a:latin typeface="Calibri"/>
              <a:ea typeface="Calibri"/>
              <a:cs typeface="Calibri"/>
              <a:sym typeface="Calibri"/>
            </a:endParaRPr>
          </a:p>
        </p:txBody>
      </p:sp>
      <p:sp>
        <p:nvSpPr>
          <p:cNvPr id="9" name="Google Shape;446;p35">
            <a:extLst>
              <a:ext uri="{FF2B5EF4-FFF2-40B4-BE49-F238E27FC236}">
                <a16:creationId xmlns:a16="http://schemas.microsoft.com/office/drawing/2014/main" id="{9192D0D6-45B8-4CFD-B59E-D8D21A18E104}"/>
              </a:ext>
            </a:extLst>
          </p:cNvPr>
          <p:cNvSpPr/>
          <p:nvPr/>
        </p:nvSpPr>
        <p:spPr>
          <a:xfrm>
            <a:off x="640877" y="2640474"/>
            <a:ext cx="1711773" cy="1593201"/>
          </a:xfrm>
          <a:prstGeom prst="ellipse">
            <a:avLst/>
          </a:prstGeom>
          <a:solidFill>
            <a:srgbClr val="5700FE"/>
          </a:solidFill>
          <a:ln w="12700" cap="flat" cmpd="sng">
            <a:noFill/>
            <a:prstDash val="solid"/>
            <a:miter lim="800000"/>
            <a:headEnd type="none" w="sm" len="sm"/>
            <a:tailEnd type="none" w="sm" len="sm"/>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s-CO" sz="2400" b="1" i="0" u="none" strike="noStrike" cap="none" dirty="0" err="1">
                <a:solidFill>
                  <a:schemeClr val="lt1"/>
                </a:solidFill>
                <a:latin typeface="Calibri Light" panose="020F0302020204030204" pitchFamily="34" charset="0"/>
                <a:cs typeface="Calibri Light" panose="020F0302020204030204" pitchFamily="34" charset="0"/>
                <a:sym typeface="Arial"/>
              </a:rPr>
              <a:t>Daily</a:t>
            </a:r>
            <a:r>
              <a:rPr lang="es-CO" sz="2400" b="1" i="0" u="none" strike="noStrike" cap="none" dirty="0">
                <a:solidFill>
                  <a:schemeClr val="lt1"/>
                </a:solidFill>
                <a:latin typeface="Calibri Light" panose="020F0302020204030204" pitchFamily="34" charset="0"/>
                <a:cs typeface="Calibri Light" panose="020F0302020204030204" pitchFamily="34" charset="0"/>
                <a:sym typeface="Arial"/>
              </a:rPr>
              <a:t> </a:t>
            </a:r>
            <a:endParaRPr sz="2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
        <p:nvSpPr>
          <p:cNvPr id="11" name="Google Shape;447;p35">
            <a:extLst>
              <a:ext uri="{FF2B5EF4-FFF2-40B4-BE49-F238E27FC236}">
                <a16:creationId xmlns:a16="http://schemas.microsoft.com/office/drawing/2014/main" id="{1316EFAC-FD7A-4BAF-92CE-23015C242935}"/>
              </a:ext>
            </a:extLst>
          </p:cNvPr>
          <p:cNvSpPr/>
          <p:nvPr/>
        </p:nvSpPr>
        <p:spPr>
          <a:xfrm>
            <a:off x="2700448" y="3010810"/>
            <a:ext cx="1711773" cy="1593201"/>
          </a:xfrm>
          <a:prstGeom prst="ellipse">
            <a:avLst/>
          </a:prstGeom>
          <a:solidFill>
            <a:srgbClr val="2F528F"/>
          </a:solidFill>
          <a:ln w="12700" cap="flat" cmpd="sng">
            <a:noFill/>
            <a:prstDash val="solid"/>
            <a:miter lim="800000"/>
            <a:headEnd type="none" w="sm" len="sm"/>
            <a:tailEnd type="none" w="sm" len="sm"/>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CO" sz="2400" b="1" i="0" u="none" strike="noStrike" cap="none" dirty="0" err="1">
                <a:solidFill>
                  <a:schemeClr val="lt1"/>
                </a:solidFill>
                <a:latin typeface="Calibri Light" panose="020F0302020204030204" pitchFamily="34" charset="0"/>
                <a:cs typeface="Calibri Light" panose="020F0302020204030204" pitchFamily="34" charset="0"/>
                <a:sym typeface="Arial"/>
              </a:rPr>
              <a:t>Weekly</a:t>
            </a:r>
            <a:endParaRPr sz="2400" b="1" i="0" u="none" strike="noStrike" cap="none" dirty="0">
              <a:solidFill>
                <a:schemeClr val="lt1"/>
              </a:solidFill>
              <a:latin typeface="Calibri Light" panose="020F0302020204030204" pitchFamily="34" charset="0"/>
              <a:cs typeface="Calibri Light" panose="020F0302020204030204" pitchFamily="34" charset="0"/>
              <a:sym typeface="Arial"/>
            </a:endParaRPr>
          </a:p>
        </p:txBody>
      </p:sp>
      <p:sp>
        <p:nvSpPr>
          <p:cNvPr id="12" name="Google Shape;448;p35">
            <a:extLst>
              <a:ext uri="{FF2B5EF4-FFF2-40B4-BE49-F238E27FC236}">
                <a16:creationId xmlns:a16="http://schemas.microsoft.com/office/drawing/2014/main" id="{0A728A54-D13B-4138-A4EF-D5EEBB1F9B3D}"/>
              </a:ext>
            </a:extLst>
          </p:cNvPr>
          <p:cNvSpPr/>
          <p:nvPr/>
        </p:nvSpPr>
        <p:spPr>
          <a:xfrm>
            <a:off x="3556335" y="4604474"/>
            <a:ext cx="1987991" cy="1744929"/>
          </a:xfrm>
          <a:prstGeom prst="ellipse">
            <a:avLst/>
          </a:prstGeom>
          <a:solidFill>
            <a:srgbClr val="EFFF14"/>
          </a:solidFill>
          <a:ln w="12700" cap="flat" cmpd="sng">
            <a:noFill/>
            <a:prstDash val="solid"/>
            <a:miter lim="800000"/>
            <a:headEnd type="none" w="sm" len="sm"/>
            <a:tailEnd type="none" w="sm" len="sm"/>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CO" sz="2400" b="1" i="0" u="none" strike="noStrike" cap="none">
                <a:solidFill>
                  <a:schemeClr val="lt1"/>
                </a:solidFill>
                <a:latin typeface="Calibri Light" panose="020F0302020204030204" pitchFamily="34" charset="0"/>
                <a:cs typeface="Calibri Light" panose="020F0302020204030204" pitchFamily="34" charset="0"/>
                <a:sym typeface="Arial"/>
              </a:rPr>
              <a:t>Annually</a:t>
            </a:r>
            <a:endParaRPr sz="2400" b="1" i="0" u="none" strike="noStrike" cap="none">
              <a:solidFill>
                <a:schemeClr val="lt1"/>
              </a:solidFill>
              <a:latin typeface="Calibri Light" panose="020F0302020204030204" pitchFamily="34" charset="0"/>
              <a:cs typeface="Calibri Light" panose="020F0302020204030204" pitchFamily="34" charset="0"/>
              <a:sym typeface="Arial"/>
            </a:endParaRPr>
          </a:p>
        </p:txBody>
      </p:sp>
      <p:sp>
        <p:nvSpPr>
          <p:cNvPr id="15" name="Google Shape;449;p35">
            <a:extLst>
              <a:ext uri="{FF2B5EF4-FFF2-40B4-BE49-F238E27FC236}">
                <a16:creationId xmlns:a16="http://schemas.microsoft.com/office/drawing/2014/main" id="{13BF02C8-1261-454E-AF7D-A7DE13DC4BCB}"/>
              </a:ext>
            </a:extLst>
          </p:cNvPr>
          <p:cNvSpPr/>
          <p:nvPr/>
        </p:nvSpPr>
        <p:spPr>
          <a:xfrm>
            <a:off x="1116936" y="4557572"/>
            <a:ext cx="1895006" cy="1744929"/>
          </a:xfrm>
          <a:prstGeom prst="ellipse">
            <a:avLst/>
          </a:prstGeom>
          <a:solidFill>
            <a:srgbClr val="FC9739"/>
          </a:solidFill>
          <a:ln w="12700" cap="flat" cmpd="sng">
            <a:noFill/>
            <a:prstDash val="solid"/>
            <a:miter lim="800000"/>
            <a:headEnd type="none" w="sm" len="sm"/>
            <a:tailEnd type="none" w="sm" len="sm"/>
          </a:ln>
          <a:scene3d>
            <a:camera prst="orthographicFront"/>
            <a:lightRig rig="threePt" dir="t"/>
          </a:scene3d>
          <a:sp3d>
            <a:bevelT/>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CO" sz="2400" b="1" i="0" u="none" strike="noStrike" cap="none">
                <a:solidFill>
                  <a:schemeClr val="lt1"/>
                </a:solidFill>
                <a:latin typeface="Calibri Light" panose="020F0302020204030204" pitchFamily="34" charset="0"/>
                <a:cs typeface="Calibri Light" panose="020F0302020204030204" pitchFamily="34" charset="0"/>
                <a:sym typeface="Arial"/>
              </a:rPr>
              <a:t>Monthly </a:t>
            </a:r>
            <a:endParaRPr sz="2400" b="1" i="0" u="none" strike="noStrike" cap="none">
              <a:solidFill>
                <a:srgbClr val="000000"/>
              </a:solidFill>
              <a:latin typeface="Calibri Light" panose="020F0302020204030204" pitchFamily="34" charset="0"/>
              <a:cs typeface="Calibri Light" panose="020F0302020204030204" pitchFamily="34" charset="0"/>
              <a:sym typeface="Arial"/>
            </a:endParaRPr>
          </a:p>
        </p:txBody>
      </p:sp>
      <p:sp>
        <p:nvSpPr>
          <p:cNvPr id="16" name="Google Shape;450;p35">
            <a:extLst>
              <a:ext uri="{FF2B5EF4-FFF2-40B4-BE49-F238E27FC236}">
                <a16:creationId xmlns:a16="http://schemas.microsoft.com/office/drawing/2014/main" id="{545CB381-FBF3-47C2-89F5-3DB3B1E08676}"/>
              </a:ext>
            </a:extLst>
          </p:cNvPr>
          <p:cNvSpPr txBox="1"/>
          <p:nvPr/>
        </p:nvSpPr>
        <p:spPr>
          <a:xfrm>
            <a:off x="6088719" y="2640474"/>
            <a:ext cx="5671872" cy="304694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70C0"/>
              </a:buClr>
              <a:buSzPts val="2800"/>
              <a:buFont typeface="Arial"/>
              <a:buChar char="•"/>
            </a:pP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company</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opens </a:t>
            </a:r>
            <a:r>
              <a:rPr lang="es-CO" sz="2400" b="1" i="0" u="none" strike="noStrike" cap="none" dirty="0" err="1">
                <a:solidFill>
                  <a:srgbClr val="FF0062"/>
                </a:solidFill>
                <a:latin typeface="Calibri Light" panose="020F0302020204030204" pitchFamily="34" charset="0"/>
                <a:cs typeface="Calibri Light" panose="020F0302020204030204" pitchFamily="34" charset="0"/>
                <a:sym typeface="Arial"/>
              </a:rPr>
              <a:t>daily</a:t>
            </a:r>
            <a:r>
              <a:rPr lang="es-CO" sz="24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200" b="1" i="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endParaRPr sz="2400" b="1" i="0" u="none" strike="noStrike" cap="none" dirty="0">
              <a:solidFill>
                <a:srgbClr val="FF0062"/>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3366C9"/>
              </a:buClr>
              <a:buSzPts val="2800"/>
              <a:buFont typeface="Arial"/>
              <a:buChar char="•"/>
            </a:pP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I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have</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to</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print</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out</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lot</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of</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documents</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rgbClr val="FF0062"/>
                </a:solidFill>
                <a:latin typeface="Calibri Light" panose="020F0302020204030204" pitchFamily="34" charset="0"/>
                <a:cs typeface="Calibri Light" panose="020F0302020204030204" pitchFamily="34" charset="0"/>
                <a:sym typeface="Arial"/>
              </a:rPr>
              <a:t>weekly</a:t>
            </a:r>
            <a:r>
              <a:rPr lang="es-CO" sz="2400" b="1" i="0" u="none" strike="noStrike" cap="none" dirty="0">
                <a:solidFill>
                  <a:srgbClr val="FF0000"/>
                </a:solidFill>
                <a:latin typeface="Calibri Light" panose="020F0302020204030204" pitchFamily="34" charset="0"/>
                <a:cs typeface="Calibri Light" panose="020F0302020204030204" pitchFamily="34" charset="0"/>
                <a:sym typeface="Arial"/>
              </a:rPr>
              <a:t>.</a:t>
            </a:r>
            <a:endParaRPr sz="1200" b="1" i="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0" marR="0" lvl="0" indent="0" algn="l" rtl="0">
              <a:lnSpc>
                <a:spcPct val="100000"/>
              </a:lnSpc>
              <a:spcBef>
                <a:spcPts val="0"/>
              </a:spcBef>
              <a:spcAft>
                <a:spcPts val="0"/>
              </a:spcAft>
              <a:buClr>
                <a:srgbClr val="000000"/>
              </a:buClr>
              <a:buSzPts val="2800"/>
              <a:buFont typeface="Arial"/>
              <a:buNone/>
            </a:pPr>
            <a:endParaRPr sz="2400" b="1" i="0" u="none" strike="noStrike" cap="none" dirty="0">
              <a:solidFill>
                <a:srgbClr val="3366C9"/>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3366C9"/>
              </a:buClr>
              <a:buSzPts val="2800"/>
              <a:buFont typeface="Arial"/>
              <a:buChar char="•"/>
            </a:pP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I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go</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to</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meetings </a:t>
            </a:r>
            <a:r>
              <a:rPr lang="es-CO" sz="2400" b="1" i="0" u="none" strike="noStrike" cap="none" dirty="0" err="1">
                <a:solidFill>
                  <a:srgbClr val="FF0062"/>
                </a:solidFill>
                <a:latin typeface="Calibri Light" panose="020F0302020204030204" pitchFamily="34" charset="0"/>
                <a:cs typeface="Calibri Light" panose="020F0302020204030204" pitchFamily="34" charset="0"/>
                <a:sym typeface="Arial"/>
              </a:rPr>
              <a:t>monthly</a:t>
            </a:r>
            <a:r>
              <a:rPr lang="es-CO" sz="24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200" b="1" i="0" u="none" strike="noStrike" cap="none" dirty="0">
              <a:solidFill>
                <a:srgbClr val="000000"/>
              </a:solidFill>
              <a:latin typeface="Calibri Light" panose="020F0302020204030204" pitchFamily="34" charset="0"/>
              <a:cs typeface="Calibri Light" panose="020F0302020204030204" pitchFamily="34" charset="0"/>
              <a:sym typeface="Arial"/>
            </a:endParaRPr>
          </a:p>
          <a:p>
            <a:pPr marL="457200" marR="0" lvl="0" indent="-279400" algn="l" rtl="0">
              <a:lnSpc>
                <a:spcPct val="100000"/>
              </a:lnSpc>
              <a:spcBef>
                <a:spcPts val="0"/>
              </a:spcBef>
              <a:spcAft>
                <a:spcPts val="0"/>
              </a:spcAft>
              <a:buClr>
                <a:schemeClr val="dk1"/>
              </a:buClr>
              <a:buSzPts val="2800"/>
              <a:buFont typeface="Arial"/>
              <a:buNone/>
            </a:pPr>
            <a:endParaRPr sz="2400" b="1" i="0" u="none" strike="noStrike" cap="none" dirty="0">
              <a:solidFill>
                <a:srgbClr val="FF0062"/>
              </a:solidFill>
              <a:latin typeface="Calibri Light" panose="020F0302020204030204" pitchFamily="34" charset="0"/>
              <a:cs typeface="Calibri Light" panose="020F0302020204030204" pitchFamily="34" charset="0"/>
              <a:sym typeface="Arial"/>
            </a:endParaRPr>
          </a:p>
          <a:p>
            <a:pPr marL="457200" marR="0" lvl="0" indent="-457200" algn="l" rtl="0">
              <a:lnSpc>
                <a:spcPct val="100000"/>
              </a:lnSpc>
              <a:spcBef>
                <a:spcPts val="0"/>
              </a:spcBef>
              <a:spcAft>
                <a:spcPts val="0"/>
              </a:spcAft>
              <a:buClr>
                <a:srgbClr val="3366C9"/>
              </a:buClr>
              <a:buSzPts val="2800"/>
              <a:buFont typeface="Arial"/>
              <a:buChar char="•"/>
            </a:pP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You</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need</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to</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pay</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cs typeface="Calibri Light" panose="020F0302020204030204" pitchFamily="34" charset="0"/>
                <a:sym typeface="Arial"/>
              </a:rPr>
              <a:t>suscription</a:t>
            </a:r>
            <a:r>
              <a:rPr lang="es-CO" sz="24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2400" b="1" i="0" u="none" strike="noStrike" cap="none" dirty="0" err="1">
                <a:solidFill>
                  <a:srgbClr val="FF0062"/>
                </a:solidFill>
                <a:latin typeface="Calibri Light" panose="020F0302020204030204" pitchFamily="34" charset="0"/>
                <a:cs typeface="Calibri Light" panose="020F0302020204030204" pitchFamily="34" charset="0"/>
                <a:sym typeface="Arial"/>
              </a:rPr>
              <a:t>annually</a:t>
            </a:r>
            <a:r>
              <a:rPr lang="es-CO" sz="2400" b="1" i="0" u="none" strike="noStrike" cap="none" dirty="0">
                <a:solidFill>
                  <a:srgbClr val="FF0062"/>
                </a:solidFill>
                <a:latin typeface="Calibri Light" panose="020F0302020204030204" pitchFamily="34" charset="0"/>
                <a:cs typeface="Calibri Light" panose="020F0302020204030204" pitchFamily="34" charset="0"/>
                <a:sym typeface="Arial"/>
              </a:rPr>
              <a:t>. </a:t>
            </a:r>
            <a:endParaRPr sz="12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2785669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7F424B82-CD8F-43D8-B75D-44CB52F6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7" y="0"/>
            <a:ext cx="12212374" cy="6858000"/>
          </a:xfrm>
          <a:prstGeom prst="rect">
            <a:avLst/>
          </a:prstGeom>
        </p:spPr>
      </p:pic>
      <p:sp>
        <p:nvSpPr>
          <p:cNvPr id="91" name="Google Shape;91;p4"/>
          <p:cNvSpPr txBox="1"/>
          <p:nvPr/>
        </p:nvSpPr>
        <p:spPr>
          <a:xfrm>
            <a:off x="1984614" y="3119511"/>
            <a:ext cx="10094843" cy="99811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11500" dirty="0">
                <a:solidFill>
                  <a:srgbClr val="5700FE"/>
                </a:solidFill>
                <a:latin typeface="Arial Black" panose="020B0A04020102020204" pitchFamily="34" charset="0"/>
                <a:ea typeface="Calibri"/>
                <a:cs typeface="Calibri"/>
                <a:sym typeface="Calibri"/>
              </a:rPr>
              <a:t>REVIEW</a:t>
            </a:r>
            <a:endParaRPr sz="10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6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1F5989F5-AC48-4F2A-B180-6C58EC202E8D}"/>
              </a:ext>
            </a:extLst>
          </p:cNvPr>
          <p:cNvSpPr txBox="1">
            <a:spLocks/>
          </p:cNvSpPr>
          <p:nvPr/>
        </p:nvSpPr>
        <p:spPr>
          <a:xfrm>
            <a:off x="3150758" y="4427118"/>
            <a:ext cx="7762557" cy="70106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SIMPLE PRESENT TENSE</a:t>
            </a:r>
            <a:endParaRPr lang="en-US" sz="3200"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7803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1042571"/>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400" dirty="0">
                <a:solidFill>
                  <a:srgbClr val="5700FE"/>
                </a:solidFill>
                <a:latin typeface="Arial Black" panose="020B0A04020102020204" pitchFamily="34" charset="0"/>
                <a:cs typeface="Calibri"/>
                <a:sym typeface="Calibri"/>
              </a:rPr>
              <a:t>ADVERBS OF </a:t>
            </a:r>
            <a:r>
              <a:rPr lang="es-CO" sz="4400" dirty="0">
                <a:solidFill>
                  <a:srgbClr val="FF0066"/>
                </a:solidFill>
                <a:latin typeface="Arial Black" panose="020B0A04020102020204" pitchFamily="34" charset="0"/>
                <a:cs typeface="Calibri"/>
                <a:sym typeface="Calibri"/>
              </a:rPr>
              <a:t>DEFINITE</a:t>
            </a:r>
            <a:r>
              <a:rPr lang="es-CO" sz="4400" dirty="0">
                <a:solidFill>
                  <a:srgbClr val="5700FE"/>
                </a:solidFill>
                <a:latin typeface="Arial Black" panose="020B0A04020102020204" pitchFamily="34" charset="0"/>
                <a:cs typeface="Calibri"/>
                <a:sym typeface="Calibri"/>
              </a:rPr>
              <a:t> FREQUENCY</a:t>
            </a:r>
            <a:endParaRPr lang="es-CO" sz="1100" dirty="0">
              <a:solidFill>
                <a:srgbClr val="5700FE"/>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sz="1100" dirty="0">
              <a:solidFill>
                <a:srgbClr val="5700FE"/>
              </a:solidFill>
              <a:latin typeface="Calibri"/>
              <a:ea typeface="Calibri"/>
              <a:cs typeface="Calibri"/>
              <a:sym typeface="Calibri"/>
            </a:endParaRPr>
          </a:p>
        </p:txBody>
      </p:sp>
      <p:graphicFrame>
        <p:nvGraphicFramePr>
          <p:cNvPr id="10" name="Google Shape;459;p36">
            <a:extLst>
              <a:ext uri="{FF2B5EF4-FFF2-40B4-BE49-F238E27FC236}">
                <a16:creationId xmlns:a16="http://schemas.microsoft.com/office/drawing/2014/main" id="{798E36F9-6E27-4C1A-98D2-5C86B4C02268}"/>
              </a:ext>
            </a:extLst>
          </p:cNvPr>
          <p:cNvGraphicFramePr/>
          <p:nvPr>
            <p:extLst>
              <p:ext uri="{D42A27DB-BD31-4B8C-83A1-F6EECF244321}">
                <p14:modId xmlns:p14="http://schemas.microsoft.com/office/powerpoint/2010/main" val="2957533892"/>
              </p:ext>
            </p:extLst>
          </p:nvPr>
        </p:nvGraphicFramePr>
        <p:xfrm>
          <a:off x="1665602" y="3010811"/>
          <a:ext cx="8769308" cy="2651810"/>
        </p:xfrm>
        <a:graphic>
          <a:graphicData uri="http://schemas.openxmlformats.org/drawingml/2006/table">
            <a:tbl>
              <a:tblPr firstRow="1" bandRow="1">
                <a:noFill/>
              </a:tblPr>
              <a:tblGrid>
                <a:gridCol w="3022318">
                  <a:extLst>
                    <a:ext uri="{9D8B030D-6E8A-4147-A177-3AD203B41FA5}">
                      <a16:colId xmlns:a16="http://schemas.microsoft.com/office/drawing/2014/main" val="20000"/>
                    </a:ext>
                  </a:extLst>
                </a:gridCol>
                <a:gridCol w="3022318">
                  <a:extLst>
                    <a:ext uri="{9D8B030D-6E8A-4147-A177-3AD203B41FA5}">
                      <a16:colId xmlns:a16="http://schemas.microsoft.com/office/drawing/2014/main" val="20001"/>
                    </a:ext>
                  </a:extLst>
                </a:gridCol>
                <a:gridCol w="2724672">
                  <a:extLst>
                    <a:ext uri="{9D8B030D-6E8A-4147-A177-3AD203B41FA5}">
                      <a16:colId xmlns:a16="http://schemas.microsoft.com/office/drawing/2014/main" val="20002"/>
                    </a:ext>
                  </a:extLst>
                </a:gridCol>
              </a:tblGrid>
              <a:tr h="286769">
                <a:tc>
                  <a:txBody>
                    <a:bodyPr/>
                    <a:lstStyle/>
                    <a:p>
                      <a:pPr marL="0" marR="0" lvl="0" indent="0" algn="ctr" rtl="0">
                        <a:lnSpc>
                          <a:spcPct val="100000"/>
                        </a:lnSpc>
                        <a:spcBef>
                          <a:spcPts val="0"/>
                        </a:spcBef>
                        <a:spcAft>
                          <a:spcPts val="0"/>
                        </a:spcAft>
                        <a:buClr>
                          <a:srgbClr val="000000"/>
                        </a:buClr>
                        <a:buSzPts val="2000"/>
                        <a:buFont typeface="Arial"/>
                        <a:buNone/>
                      </a:pPr>
                      <a:r>
                        <a:rPr lang="es-CO" sz="32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EVERY</a:t>
                      </a:r>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s-CO" sz="32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NUMBER</a:t>
                      </a:r>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s-CO" sz="32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TIME PERIOD</a:t>
                      </a: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5700FE"/>
                          </a:solidFill>
                          <a:latin typeface="Calibri Light" panose="020F0302020204030204" pitchFamily="34" charset="0"/>
                          <a:ea typeface="Arial"/>
                          <a:cs typeface="Calibri Light" panose="020F0302020204030204" pitchFamily="34" charset="0"/>
                          <a:sym typeface="Arial"/>
                        </a:rPr>
                        <a:t>Every</a:t>
                      </a:r>
                      <a:endParaRPr sz="2800" b="1" i="0" u="none" strike="noStrike" cap="none">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four</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days</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5700FE"/>
                          </a:solidFill>
                          <a:latin typeface="Calibri Light" panose="020F0302020204030204" pitchFamily="34" charset="0"/>
                          <a:ea typeface="Arial"/>
                          <a:cs typeface="Calibri Light" panose="020F0302020204030204" pitchFamily="34" charset="0"/>
                          <a:sym typeface="Arial"/>
                        </a:rPr>
                        <a:t>Every </a:t>
                      </a:r>
                      <a:endParaRPr sz="1400" b="1" i="0" u="none" strike="noStrike" cap="none">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three</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months</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a:solidFill>
                            <a:srgbClr val="5700FE"/>
                          </a:solidFill>
                          <a:latin typeface="Calibri Light" panose="020F0302020204030204" pitchFamily="34" charset="0"/>
                          <a:ea typeface="Arial"/>
                          <a:cs typeface="Calibri Light" panose="020F0302020204030204" pitchFamily="34" charset="0"/>
                          <a:sym typeface="Arial"/>
                        </a:rPr>
                        <a:t>Every</a:t>
                      </a:r>
                      <a:endParaRPr sz="2800" b="1" i="0" u="none" strike="noStrike" cap="none">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two</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a:solidFill>
                            <a:schemeClr val="tx1"/>
                          </a:solidFill>
                          <a:latin typeface="Calibri Light" panose="020F0302020204030204" pitchFamily="34" charset="0"/>
                          <a:ea typeface="Arial"/>
                          <a:cs typeface="Calibri Light" panose="020F0302020204030204" pitchFamily="34" charset="0"/>
                          <a:sym typeface="Arial"/>
                        </a:rPr>
                        <a:t>weeks</a:t>
                      </a:r>
                      <a:endParaRPr sz="2800" b="1" i="0" u="none" strike="noStrike" cap="none">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2800"/>
                        <a:buFont typeface="Arial"/>
                        <a:buNone/>
                      </a:pPr>
                      <a:r>
                        <a:rPr lang="es-CO" sz="2800" b="1" i="0" u="none" strike="noStrike" cap="none" dirty="0" err="1">
                          <a:solidFill>
                            <a:srgbClr val="5700FE"/>
                          </a:solidFill>
                          <a:latin typeface="Calibri Light" panose="020F0302020204030204" pitchFamily="34" charset="0"/>
                          <a:ea typeface="Arial"/>
                          <a:cs typeface="Calibri Light" panose="020F0302020204030204" pitchFamily="34" charset="0"/>
                          <a:sym typeface="Arial"/>
                        </a:rPr>
                        <a:t>Every</a:t>
                      </a:r>
                      <a:r>
                        <a:rPr lang="es-CO" sz="2800" b="1" i="0" u="none" strike="noStrike" cap="none" dirty="0">
                          <a:solidFill>
                            <a:srgbClr val="5700FE"/>
                          </a:solidFill>
                          <a:latin typeface="Calibri Light" panose="020F0302020204030204" pitchFamily="34" charset="0"/>
                          <a:ea typeface="Arial"/>
                          <a:cs typeface="Calibri Light" panose="020F0302020204030204" pitchFamily="34" charset="0"/>
                          <a:sym typeface="Arial"/>
                        </a:rPr>
                        <a:t> </a:t>
                      </a:r>
                      <a:endParaRPr sz="1400" b="1" i="0" u="none" strike="noStrike" cap="none" dirty="0">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five</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8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days</a:t>
                      </a:r>
                      <a:endParaRPr sz="28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99090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1199271"/>
            <a:ext cx="10094843" cy="90809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5400" dirty="0">
                <a:solidFill>
                  <a:srgbClr val="5700FE"/>
                </a:solidFill>
                <a:latin typeface="Arial Black" panose="020B0A04020102020204" pitchFamily="34" charset="0"/>
                <a:cs typeface="Calibri"/>
                <a:sym typeface="Calibri"/>
              </a:rPr>
              <a:t>ADVERBS OF </a:t>
            </a:r>
            <a:r>
              <a:rPr lang="es-CO" sz="5400" dirty="0">
                <a:solidFill>
                  <a:srgbClr val="FF0066"/>
                </a:solidFill>
                <a:latin typeface="Arial Black" panose="020B0A04020102020204" pitchFamily="34" charset="0"/>
                <a:cs typeface="Calibri"/>
                <a:sym typeface="Calibri"/>
              </a:rPr>
              <a:t>DEFINITE</a:t>
            </a:r>
            <a:r>
              <a:rPr lang="es-CO" sz="5400" dirty="0">
                <a:solidFill>
                  <a:srgbClr val="5700FE"/>
                </a:solidFill>
                <a:latin typeface="Arial Black" panose="020B0A04020102020204" pitchFamily="34" charset="0"/>
                <a:cs typeface="Calibri"/>
                <a:sym typeface="Calibri"/>
              </a:rPr>
              <a:t> FREQUENCY</a:t>
            </a:r>
            <a:endParaRPr lang="es-CO" sz="1400" dirty="0">
              <a:solidFill>
                <a:srgbClr val="5700FE"/>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pic>
        <p:nvPicPr>
          <p:cNvPr id="13" name="Google Shape;418;p32">
            <a:extLst>
              <a:ext uri="{FF2B5EF4-FFF2-40B4-BE49-F238E27FC236}">
                <a16:creationId xmlns:a16="http://schemas.microsoft.com/office/drawing/2014/main" id="{7A177467-9A1D-46E5-BDF0-F2EE2D6CB78F}"/>
              </a:ext>
            </a:extLst>
          </p:cNvPr>
          <p:cNvPicPr preferRelativeResize="0"/>
          <p:nvPr/>
        </p:nvPicPr>
        <p:blipFill rotWithShape="1">
          <a:blip r:embed="rId4">
            <a:alphaModFix/>
          </a:blip>
          <a:srcRect/>
          <a:stretch/>
        </p:blipFill>
        <p:spPr>
          <a:xfrm>
            <a:off x="9143378" y="3070369"/>
            <a:ext cx="2769836" cy="2769836"/>
          </a:xfrm>
          <a:prstGeom prst="rect">
            <a:avLst/>
          </a:prstGeom>
          <a:noFill/>
          <a:ln>
            <a:noFill/>
          </a:ln>
        </p:spPr>
      </p:pic>
      <p:sp>
        <p:nvSpPr>
          <p:cNvPr id="9" name="Google Shape;468;p37">
            <a:extLst>
              <a:ext uri="{FF2B5EF4-FFF2-40B4-BE49-F238E27FC236}">
                <a16:creationId xmlns:a16="http://schemas.microsoft.com/office/drawing/2014/main" id="{BFA4E65C-40DD-44D1-9F9F-FA7B095D5A1A}"/>
              </a:ext>
            </a:extLst>
          </p:cNvPr>
          <p:cNvSpPr txBox="1"/>
          <p:nvPr/>
        </p:nvSpPr>
        <p:spPr>
          <a:xfrm>
            <a:off x="892950" y="5001552"/>
            <a:ext cx="8082470" cy="58477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200"/>
              <a:buFont typeface="Arial"/>
              <a:buNone/>
            </a:pP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I use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my</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laptop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every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two</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days</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
        <p:nvSpPr>
          <p:cNvPr id="11" name="Google Shape;469;p37">
            <a:extLst>
              <a:ext uri="{FF2B5EF4-FFF2-40B4-BE49-F238E27FC236}">
                <a16:creationId xmlns:a16="http://schemas.microsoft.com/office/drawing/2014/main" id="{FDE7838F-8B1A-4B7E-9C0B-E8160192864B}"/>
              </a:ext>
            </a:extLst>
          </p:cNvPr>
          <p:cNvSpPr txBox="1"/>
          <p:nvPr/>
        </p:nvSpPr>
        <p:spPr>
          <a:xfrm>
            <a:off x="892950" y="3324211"/>
            <a:ext cx="9588464" cy="58477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200"/>
              <a:buFont typeface="Arial"/>
              <a:buNone/>
            </a:pP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They</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pay</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suscription</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every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two</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months</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
        <p:nvSpPr>
          <p:cNvPr id="12" name="Google Shape;470;p37">
            <a:extLst>
              <a:ext uri="{FF2B5EF4-FFF2-40B4-BE49-F238E27FC236}">
                <a16:creationId xmlns:a16="http://schemas.microsoft.com/office/drawing/2014/main" id="{A623FA60-7C65-4BBC-B458-0C0879A660FE}"/>
              </a:ext>
            </a:extLst>
          </p:cNvPr>
          <p:cNvSpPr txBox="1"/>
          <p:nvPr/>
        </p:nvSpPr>
        <p:spPr>
          <a:xfrm>
            <a:off x="892950" y="4162899"/>
            <a:ext cx="9588464" cy="584775"/>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3200"/>
              <a:buFont typeface="Arial"/>
              <a:buNone/>
            </a:pP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There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is a meeting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every</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three</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rgbClr val="FF0062"/>
                </a:solidFill>
                <a:latin typeface="Calibri Light" panose="020F0302020204030204" pitchFamily="34" charset="0"/>
                <a:cs typeface="Calibri Light" panose="020F0302020204030204" pitchFamily="34" charset="0"/>
                <a:sym typeface="Arial"/>
              </a:rPr>
              <a:t>weeks</a:t>
            </a:r>
            <a:r>
              <a:rPr lang="es-CO" sz="3200" b="1" i="0" u="none" strike="noStrike" cap="none" dirty="0">
                <a:solidFill>
                  <a:srgbClr val="FF0062"/>
                </a:solidFill>
                <a:latin typeface="Calibri Light" panose="020F0302020204030204" pitchFamily="34" charset="0"/>
                <a:cs typeface="Calibri Light" panose="020F0302020204030204" pitchFamily="34" charset="0"/>
                <a:sym typeface="Arial"/>
              </a:rPr>
              <a:t>.</a:t>
            </a:r>
            <a:endParaRPr sz="1400" b="1"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17619279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6" y="2117187"/>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LET’S PRACTICE</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5" y="3437613"/>
            <a:ext cx="10094843" cy="20769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a:t>
            </a:r>
            <a:r>
              <a:rPr lang="en-US" sz="3200" b="1" dirty="0" err="1">
                <a:latin typeface="Calibri Light" panose="020F0302020204030204" pitchFamily="34" charset="0"/>
                <a:cs typeface="Calibri Light" panose="020F0302020204030204" pitchFamily="34" charset="0"/>
              </a:rPr>
              <a:t>iMaster</a:t>
            </a:r>
            <a:r>
              <a:rPr lang="en-US" sz="3200" b="1" dirty="0">
                <a:latin typeface="Calibri Light" panose="020F0302020204030204" pitchFamily="34" charset="0"/>
                <a:cs typeface="Calibri Light" panose="020F0302020204030204" pitchFamily="34" charset="0"/>
              </a:rPr>
              <a:t> platform and do the matching activity about adverbs of frequency.</a:t>
            </a:r>
            <a:endParaRPr lang="en-US"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16886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6" y="2117187"/>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LISTENING</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5" y="3437613"/>
            <a:ext cx="10094843" cy="20769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the platform and do the listening activity about SOCIAL MEDIA.</a:t>
            </a:r>
            <a:endParaRPr lang="en-US"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88672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40A336AC-8BDC-4DB9-B75D-0CF41A498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6" y="2117187"/>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SPEAKING</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80F1BDEC-3355-419A-9FF3-D27DA7F2D397}"/>
              </a:ext>
            </a:extLst>
          </p:cNvPr>
          <p:cNvSpPr txBox="1">
            <a:spLocks/>
          </p:cNvSpPr>
          <p:nvPr/>
        </p:nvSpPr>
        <p:spPr>
          <a:xfrm>
            <a:off x="1002835" y="3437613"/>
            <a:ext cx="10094843" cy="207692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the platform and practice speaking using the random picker wheel. </a:t>
            </a:r>
            <a:endParaRPr lang="en-US" b="1" dirty="0">
              <a:latin typeface="Calibri Light" panose="020F0302020204030204" pitchFamily="34" charset="0"/>
              <a:cs typeface="Calibri Light" panose="020F0302020204030204" pitchFamily="34" charset="0"/>
            </a:endParaRPr>
          </a:p>
        </p:txBody>
      </p:sp>
      <p:sp>
        <p:nvSpPr>
          <p:cNvPr id="6" name="CuadroTexto 5">
            <a:extLst>
              <a:ext uri="{FF2B5EF4-FFF2-40B4-BE49-F238E27FC236}">
                <a16:creationId xmlns:a16="http://schemas.microsoft.com/office/drawing/2014/main" id="{0E8336F5-74FE-42BE-B3BE-1ADAAC92CE69}"/>
              </a:ext>
            </a:extLst>
          </p:cNvPr>
          <p:cNvSpPr txBox="1"/>
          <p:nvPr/>
        </p:nvSpPr>
        <p:spPr>
          <a:xfrm>
            <a:off x="2972970" y="4957175"/>
            <a:ext cx="6246054" cy="830997"/>
          </a:xfrm>
          <a:prstGeom prst="rect">
            <a:avLst/>
          </a:prstGeom>
          <a:noFill/>
        </p:spPr>
        <p:txBody>
          <a:bodyPr wrap="square">
            <a:spAutoFit/>
          </a:bodyPr>
          <a:lstStyle/>
          <a:p>
            <a:pPr algn="ctr"/>
            <a:r>
              <a:rPr lang="es-CO" sz="2400" b="1" dirty="0">
                <a:latin typeface="Calibri Light" panose="020F0302020204030204" pitchFamily="34" charset="0"/>
                <a:cs typeface="Calibri Light" panose="020F0302020204030204" pitchFamily="34" charset="0"/>
                <a:hlinkClick r:id="rId4"/>
              </a:rPr>
              <a:t>https://wordwall.net/es/resource/29995162</a:t>
            </a:r>
            <a:endParaRPr lang="es-CO" sz="2400" b="1" dirty="0">
              <a:latin typeface="Calibri Light" panose="020F0302020204030204" pitchFamily="34" charset="0"/>
              <a:cs typeface="Calibri Light" panose="020F0302020204030204" pitchFamily="34" charset="0"/>
            </a:endParaRPr>
          </a:p>
          <a:p>
            <a:endParaRPr lang="es-CO"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0714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55088"/>
            <a:ext cx="10094843" cy="61167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400" dirty="0">
                <a:solidFill>
                  <a:srgbClr val="5700FE"/>
                </a:solidFill>
                <a:latin typeface="Arial Black" panose="020B0A04020102020204" pitchFamily="34" charset="0"/>
                <a:cs typeface="Calibri"/>
                <a:sym typeface="Calibri"/>
              </a:rPr>
              <a:t>SPEAKING</a:t>
            </a:r>
            <a:endParaRPr sz="1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1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FEF2090F-F924-4AA9-861D-57F23203E6C1}"/>
              </a:ext>
            </a:extLst>
          </p:cNvPr>
          <p:cNvSpPr txBox="1">
            <a:spLocks/>
          </p:cNvSpPr>
          <p:nvPr/>
        </p:nvSpPr>
        <p:spPr>
          <a:xfrm>
            <a:off x="964895" y="1366765"/>
            <a:ext cx="10262210" cy="492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1600" b="1" i="1" dirty="0">
                <a:latin typeface="Calibri Light" panose="020F0302020204030204" pitchFamily="34" charset="0"/>
                <a:cs typeface="Calibri Light" panose="020F0302020204030204" pitchFamily="34" charset="0"/>
              </a:rPr>
              <a:t>*Optional part.</a:t>
            </a:r>
          </a:p>
          <a:p>
            <a:pPr marL="0" indent="0">
              <a:buNone/>
            </a:pPr>
            <a:endParaRPr lang="en-US" sz="2000" dirty="0"/>
          </a:p>
        </p:txBody>
      </p:sp>
      <p:sp>
        <p:nvSpPr>
          <p:cNvPr id="16" name="Google Shape;501;p39">
            <a:extLst>
              <a:ext uri="{FF2B5EF4-FFF2-40B4-BE49-F238E27FC236}">
                <a16:creationId xmlns:a16="http://schemas.microsoft.com/office/drawing/2014/main" id="{E380C721-23A1-418D-99BD-454BD91E7C66}"/>
              </a:ext>
            </a:extLst>
          </p:cNvPr>
          <p:cNvSpPr txBox="1"/>
          <p:nvPr/>
        </p:nvSpPr>
        <p:spPr>
          <a:xfrm>
            <a:off x="1208544" y="1978442"/>
            <a:ext cx="4075249"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How</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often</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do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you</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study</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programming</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endParaRPr sz="32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pic>
        <p:nvPicPr>
          <p:cNvPr id="17" name="Google Shape;502;p39">
            <a:extLst>
              <a:ext uri="{FF2B5EF4-FFF2-40B4-BE49-F238E27FC236}">
                <a16:creationId xmlns:a16="http://schemas.microsoft.com/office/drawing/2014/main" id="{CD882E1D-D743-4C46-9BBA-75B2FCF65767}"/>
              </a:ext>
            </a:extLst>
          </p:cNvPr>
          <p:cNvPicPr preferRelativeResize="0"/>
          <p:nvPr/>
        </p:nvPicPr>
        <p:blipFill rotWithShape="1">
          <a:blip r:embed="rId4">
            <a:alphaModFix/>
          </a:blip>
          <a:srcRect/>
          <a:stretch/>
        </p:blipFill>
        <p:spPr>
          <a:xfrm>
            <a:off x="1208545" y="3437613"/>
            <a:ext cx="4075248" cy="2820558"/>
          </a:xfrm>
          <a:prstGeom prst="rect">
            <a:avLst/>
          </a:prstGeom>
          <a:noFill/>
          <a:ln>
            <a:noFill/>
          </a:ln>
        </p:spPr>
      </p:pic>
      <p:sp>
        <p:nvSpPr>
          <p:cNvPr id="18" name="Google Shape;512;p40">
            <a:extLst>
              <a:ext uri="{FF2B5EF4-FFF2-40B4-BE49-F238E27FC236}">
                <a16:creationId xmlns:a16="http://schemas.microsoft.com/office/drawing/2014/main" id="{63DC2739-5170-4557-8646-7DAB11D4892D}"/>
              </a:ext>
            </a:extLst>
          </p:cNvPr>
          <p:cNvSpPr txBox="1"/>
          <p:nvPr/>
        </p:nvSpPr>
        <p:spPr>
          <a:xfrm>
            <a:off x="6583824" y="2062742"/>
            <a:ext cx="3710152"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How</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often</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do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you</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have</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 English </a:t>
            </a:r>
            <a:r>
              <a:rPr lang="es-CO" sz="3200" b="1" i="0" u="none" strike="noStrike" cap="none" dirty="0" err="1">
                <a:solidFill>
                  <a:schemeClr val="tx1"/>
                </a:solidFill>
                <a:latin typeface="Calibri Light" panose="020F0302020204030204" pitchFamily="34" charset="0"/>
                <a:cs typeface="Calibri Light" panose="020F0302020204030204" pitchFamily="34" charset="0"/>
                <a:sym typeface="Arial"/>
              </a:rPr>
              <a:t>classes</a:t>
            </a:r>
            <a:r>
              <a:rPr lang="es-CO" sz="3200" b="1" i="0" u="none" strike="noStrike" cap="none" dirty="0">
                <a:solidFill>
                  <a:schemeClr val="tx1"/>
                </a:solidFill>
                <a:latin typeface="Calibri Light" panose="020F0302020204030204" pitchFamily="34" charset="0"/>
                <a:cs typeface="Calibri Light" panose="020F0302020204030204" pitchFamily="34" charset="0"/>
                <a:sym typeface="Arial"/>
              </a:rPr>
              <a:t>?</a:t>
            </a:r>
            <a:endParaRPr sz="32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pic>
        <p:nvPicPr>
          <p:cNvPr id="19" name="Google Shape;513;p40">
            <a:extLst>
              <a:ext uri="{FF2B5EF4-FFF2-40B4-BE49-F238E27FC236}">
                <a16:creationId xmlns:a16="http://schemas.microsoft.com/office/drawing/2014/main" id="{F454BA97-24FF-498C-9AB8-998ADAD43EB7}"/>
              </a:ext>
            </a:extLst>
          </p:cNvPr>
          <p:cNvPicPr preferRelativeResize="0"/>
          <p:nvPr/>
        </p:nvPicPr>
        <p:blipFill rotWithShape="1">
          <a:blip r:embed="rId5">
            <a:alphaModFix/>
          </a:blip>
          <a:srcRect/>
          <a:stretch/>
        </p:blipFill>
        <p:spPr>
          <a:xfrm>
            <a:off x="6583824" y="3429000"/>
            <a:ext cx="3710151" cy="2857834"/>
          </a:xfrm>
          <a:prstGeom prst="rect">
            <a:avLst/>
          </a:prstGeom>
          <a:noFill/>
          <a:ln>
            <a:noFill/>
          </a:ln>
        </p:spPr>
      </p:pic>
    </p:spTree>
    <p:extLst>
      <p:ext uri="{BB962C8B-B14F-4D97-AF65-F5344CB8AC3E}">
        <p14:creationId xmlns:p14="http://schemas.microsoft.com/office/powerpoint/2010/main" val="8428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55088"/>
            <a:ext cx="10094843" cy="61167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400" dirty="0">
                <a:solidFill>
                  <a:srgbClr val="5700FE"/>
                </a:solidFill>
                <a:latin typeface="Arial Black" panose="020B0A04020102020204" pitchFamily="34" charset="0"/>
                <a:cs typeface="Calibri"/>
                <a:sym typeface="Calibri"/>
              </a:rPr>
              <a:t>SPEAKING</a:t>
            </a:r>
            <a:endParaRPr sz="1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1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FEF2090F-F924-4AA9-861D-57F23203E6C1}"/>
              </a:ext>
            </a:extLst>
          </p:cNvPr>
          <p:cNvSpPr txBox="1">
            <a:spLocks/>
          </p:cNvSpPr>
          <p:nvPr/>
        </p:nvSpPr>
        <p:spPr>
          <a:xfrm>
            <a:off x="964895" y="1366765"/>
            <a:ext cx="10262210" cy="492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1600" b="1" i="1" dirty="0">
                <a:latin typeface="Calibri Light" panose="020F0302020204030204" pitchFamily="34" charset="0"/>
                <a:cs typeface="Calibri Light" panose="020F0302020204030204" pitchFamily="34" charset="0"/>
              </a:rPr>
              <a:t>*Optional part.</a:t>
            </a:r>
          </a:p>
          <a:p>
            <a:pPr marL="0" indent="0">
              <a:buNone/>
            </a:pPr>
            <a:endParaRPr lang="en-US" sz="2000" dirty="0"/>
          </a:p>
        </p:txBody>
      </p:sp>
      <p:sp>
        <p:nvSpPr>
          <p:cNvPr id="16" name="Google Shape;501;p39">
            <a:extLst>
              <a:ext uri="{FF2B5EF4-FFF2-40B4-BE49-F238E27FC236}">
                <a16:creationId xmlns:a16="http://schemas.microsoft.com/office/drawing/2014/main" id="{E380C721-23A1-418D-99BD-454BD91E7C66}"/>
              </a:ext>
            </a:extLst>
          </p:cNvPr>
          <p:cNvSpPr txBox="1"/>
          <p:nvPr/>
        </p:nvSpPr>
        <p:spPr>
          <a:xfrm>
            <a:off x="1208544" y="1978442"/>
            <a:ext cx="4075249" cy="1077178"/>
          </a:xfrm>
          <a:prstGeom prst="rect">
            <a:avLst/>
          </a:prstGeom>
          <a:noFill/>
          <a:ln>
            <a:noFill/>
          </a:ln>
        </p:spPr>
        <p:txBody>
          <a:bodyPr spcFirstLastPara="1" wrap="square" lIns="91425" tIns="45700" rIns="91425" bIns="45700" anchor="t" anchorCtr="0">
            <a:spAutoFit/>
          </a:bodyPr>
          <a:lstStyle/>
          <a:p>
            <a:pPr lvl="0" algn="ctr">
              <a:buSzPts val="4400"/>
            </a:pPr>
            <a:r>
              <a:rPr lang="en-US" sz="3200" b="1" dirty="0">
                <a:solidFill>
                  <a:schemeClr val="tx1"/>
                </a:solidFill>
                <a:latin typeface="Calibri Light" panose="020F0302020204030204" pitchFamily="34" charset="0"/>
                <a:cs typeface="Calibri Light" panose="020F0302020204030204" pitchFamily="34" charset="0"/>
              </a:rPr>
              <a:t>How often do you eat junk food?</a:t>
            </a:r>
          </a:p>
        </p:txBody>
      </p:sp>
      <p:sp>
        <p:nvSpPr>
          <p:cNvPr id="18" name="Google Shape;512;p40">
            <a:extLst>
              <a:ext uri="{FF2B5EF4-FFF2-40B4-BE49-F238E27FC236}">
                <a16:creationId xmlns:a16="http://schemas.microsoft.com/office/drawing/2014/main" id="{63DC2739-5170-4557-8646-7DAB11D4892D}"/>
              </a:ext>
            </a:extLst>
          </p:cNvPr>
          <p:cNvSpPr txBox="1"/>
          <p:nvPr/>
        </p:nvSpPr>
        <p:spPr>
          <a:xfrm>
            <a:off x="6005797" y="2108961"/>
            <a:ext cx="4899248" cy="1077178"/>
          </a:xfrm>
          <a:prstGeom prst="rect">
            <a:avLst/>
          </a:prstGeom>
          <a:noFill/>
          <a:ln>
            <a:noFill/>
          </a:ln>
        </p:spPr>
        <p:txBody>
          <a:bodyPr spcFirstLastPara="1" wrap="square" lIns="91425" tIns="45700" rIns="91425" bIns="45700" anchor="t" anchorCtr="0">
            <a:spAutoFit/>
          </a:bodyPr>
          <a:lstStyle/>
          <a:p>
            <a:pPr lvl="0" algn="ctr">
              <a:buSzPts val="4400"/>
            </a:pPr>
            <a:r>
              <a:rPr lang="en-US" sz="3200" b="1" dirty="0">
                <a:solidFill>
                  <a:schemeClr val="tx1"/>
                </a:solidFill>
                <a:latin typeface="Calibri Light" panose="020F0302020204030204" pitchFamily="34" charset="0"/>
                <a:cs typeface="Calibri Light" panose="020F0302020204030204" pitchFamily="34" charset="0"/>
              </a:rPr>
              <a:t>How often do you post on your social networks?</a:t>
            </a:r>
          </a:p>
        </p:txBody>
      </p:sp>
      <p:pic>
        <p:nvPicPr>
          <p:cNvPr id="9" name="Google Shape;523;p41">
            <a:extLst>
              <a:ext uri="{FF2B5EF4-FFF2-40B4-BE49-F238E27FC236}">
                <a16:creationId xmlns:a16="http://schemas.microsoft.com/office/drawing/2014/main" id="{71E1D647-6B25-4A6A-9F57-ED343B69D9E0}"/>
              </a:ext>
            </a:extLst>
          </p:cNvPr>
          <p:cNvPicPr preferRelativeResize="0"/>
          <p:nvPr/>
        </p:nvPicPr>
        <p:blipFill rotWithShape="1">
          <a:blip r:embed="rId4">
            <a:alphaModFix/>
          </a:blip>
          <a:srcRect/>
          <a:stretch/>
        </p:blipFill>
        <p:spPr>
          <a:xfrm>
            <a:off x="964895" y="3437613"/>
            <a:ext cx="4318898" cy="2857834"/>
          </a:xfrm>
          <a:prstGeom prst="rect">
            <a:avLst/>
          </a:prstGeom>
          <a:noFill/>
          <a:ln>
            <a:noFill/>
          </a:ln>
        </p:spPr>
      </p:pic>
      <p:pic>
        <p:nvPicPr>
          <p:cNvPr id="10" name="Google Shape;532;p42">
            <a:extLst>
              <a:ext uri="{FF2B5EF4-FFF2-40B4-BE49-F238E27FC236}">
                <a16:creationId xmlns:a16="http://schemas.microsoft.com/office/drawing/2014/main" id="{60D99619-0F09-4E88-82D1-ED641A7AAE5F}"/>
              </a:ext>
            </a:extLst>
          </p:cNvPr>
          <p:cNvPicPr preferRelativeResize="0"/>
          <p:nvPr/>
        </p:nvPicPr>
        <p:blipFill rotWithShape="1">
          <a:blip r:embed="rId5">
            <a:alphaModFix/>
          </a:blip>
          <a:srcRect t="22170"/>
          <a:stretch/>
        </p:blipFill>
        <p:spPr>
          <a:xfrm>
            <a:off x="5390900" y="3523426"/>
            <a:ext cx="6096000" cy="2372269"/>
          </a:xfrm>
          <a:prstGeom prst="rect">
            <a:avLst/>
          </a:prstGeom>
          <a:noFill/>
          <a:ln>
            <a:noFill/>
          </a:ln>
        </p:spPr>
      </p:pic>
    </p:spTree>
    <p:extLst>
      <p:ext uri="{BB962C8B-B14F-4D97-AF65-F5344CB8AC3E}">
        <p14:creationId xmlns:p14="http://schemas.microsoft.com/office/powerpoint/2010/main" val="32106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55088"/>
            <a:ext cx="10094843" cy="61167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400" dirty="0">
                <a:solidFill>
                  <a:srgbClr val="5700FE"/>
                </a:solidFill>
                <a:latin typeface="Arial Black" panose="020B0A04020102020204" pitchFamily="34" charset="0"/>
                <a:cs typeface="Calibri"/>
                <a:sym typeface="Calibri"/>
              </a:rPr>
              <a:t>SPEAKING</a:t>
            </a:r>
            <a:endParaRPr sz="1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1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FEF2090F-F924-4AA9-861D-57F23203E6C1}"/>
              </a:ext>
            </a:extLst>
          </p:cNvPr>
          <p:cNvSpPr txBox="1">
            <a:spLocks/>
          </p:cNvSpPr>
          <p:nvPr/>
        </p:nvSpPr>
        <p:spPr>
          <a:xfrm>
            <a:off x="964895" y="1366765"/>
            <a:ext cx="10262210" cy="492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1600" b="1" i="1" dirty="0">
                <a:latin typeface="Calibri Light" panose="020F0302020204030204" pitchFamily="34" charset="0"/>
                <a:cs typeface="Calibri Light" panose="020F0302020204030204" pitchFamily="34" charset="0"/>
              </a:rPr>
              <a:t>*Optional part.</a:t>
            </a:r>
          </a:p>
          <a:p>
            <a:pPr marL="0" indent="0">
              <a:buNone/>
            </a:pPr>
            <a:endParaRPr lang="en-US" sz="2000" dirty="0"/>
          </a:p>
        </p:txBody>
      </p:sp>
      <p:sp>
        <p:nvSpPr>
          <p:cNvPr id="16" name="Google Shape;501;p39">
            <a:extLst>
              <a:ext uri="{FF2B5EF4-FFF2-40B4-BE49-F238E27FC236}">
                <a16:creationId xmlns:a16="http://schemas.microsoft.com/office/drawing/2014/main" id="{E380C721-23A1-418D-99BD-454BD91E7C66}"/>
              </a:ext>
            </a:extLst>
          </p:cNvPr>
          <p:cNvSpPr txBox="1"/>
          <p:nvPr/>
        </p:nvSpPr>
        <p:spPr>
          <a:xfrm>
            <a:off x="1208544" y="1978442"/>
            <a:ext cx="4075249" cy="1077178"/>
          </a:xfrm>
          <a:prstGeom prst="rect">
            <a:avLst/>
          </a:prstGeom>
          <a:noFill/>
          <a:ln>
            <a:noFill/>
          </a:ln>
        </p:spPr>
        <p:txBody>
          <a:bodyPr spcFirstLastPara="1" wrap="square" lIns="91425" tIns="45700" rIns="91425" bIns="45700" anchor="t" anchorCtr="0">
            <a:spAutoFit/>
          </a:bodyPr>
          <a:lstStyle/>
          <a:p>
            <a:pPr lvl="0" algn="ctr">
              <a:buSzPts val="4400"/>
            </a:pPr>
            <a:r>
              <a:rPr lang="en-US" sz="3200" b="1" dirty="0">
                <a:solidFill>
                  <a:schemeClr val="tx1"/>
                </a:solidFill>
                <a:latin typeface="Calibri Light" panose="020F0302020204030204" pitchFamily="34" charset="0"/>
                <a:cs typeface="Calibri Light" panose="020F0302020204030204" pitchFamily="34" charset="0"/>
              </a:rPr>
              <a:t>How often do you get a haircut?</a:t>
            </a:r>
          </a:p>
        </p:txBody>
      </p:sp>
      <p:sp>
        <p:nvSpPr>
          <p:cNvPr id="18" name="Google Shape;512;p40">
            <a:extLst>
              <a:ext uri="{FF2B5EF4-FFF2-40B4-BE49-F238E27FC236}">
                <a16:creationId xmlns:a16="http://schemas.microsoft.com/office/drawing/2014/main" id="{63DC2739-5170-4557-8646-7DAB11D4892D}"/>
              </a:ext>
            </a:extLst>
          </p:cNvPr>
          <p:cNvSpPr txBox="1"/>
          <p:nvPr/>
        </p:nvSpPr>
        <p:spPr>
          <a:xfrm>
            <a:off x="6005797" y="2108961"/>
            <a:ext cx="4899248" cy="1077178"/>
          </a:xfrm>
          <a:prstGeom prst="rect">
            <a:avLst/>
          </a:prstGeom>
          <a:noFill/>
          <a:ln>
            <a:noFill/>
          </a:ln>
        </p:spPr>
        <p:txBody>
          <a:bodyPr spcFirstLastPara="1" wrap="square" lIns="91425" tIns="45700" rIns="91425" bIns="45700" anchor="t" anchorCtr="0">
            <a:spAutoFit/>
          </a:bodyPr>
          <a:lstStyle/>
          <a:p>
            <a:pPr lvl="0" algn="ctr">
              <a:buSzPts val="4400"/>
            </a:pPr>
            <a:r>
              <a:rPr lang="en-US" sz="3200" b="1" dirty="0">
                <a:solidFill>
                  <a:schemeClr val="tx1"/>
                </a:solidFill>
                <a:latin typeface="Calibri Light" panose="020F0302020204030204" pitchFamily="34" charset="0"/>
                <a:cs typeface="Calibri Light" panose="020F0302020204030204" pitchFamily="34" charset="0"/>
              </a:rPr>
              <a:t>How often do you drive a car?</a:t>
            </a:r>
          </a:p>
        </p:txBody>
      </p:sp>
      <p:pic>
        <p:nvPicPr>
          <p:cNvPr id="11" name="Google Shape;543;p43">
            <a:extLst>
              <a:ext uri="{FF2B5EF4-FFF2-40B4-BE49-F238E27FC236}">
                <a16:creationId xmlns:a16="http://schemas.microsoft.com/office/drawing/2014/main" id="{AC44736E-2507-4798-8E5C-F5A0DDFC0AC4}"/>
              </a:ext>
            </a:extLst>
          </p:cNvPr>
          <p:cNvPicPr preferRelativeResize="0"/>
          <p:nvPr/>
        </p:nvPicPr>
        <p:blipFill rotWithShape="1">
          <a:blip r:embed="rId4">
            <a:alphaModFix/>
          </a:blip>
          <a:srcRect/>
          <a:stretch/>
        </p:blipFill>
        <p:spPr>
          <a:xfrm>
            <a:off x="1208544" y="3437613"/>
            <a:ext cx="4063815" cy="2709210"/>
          </a:xfrm>
          <a:prstGeom prst="rect">
            <a:avLst/>
          </a:prstGeom>
          <a:noFill/>
          <a:ln>
            <a:noFill/>
          </a:ln>
        </p:spPr>
      </p:pic>
      <p:pic>
        <p:nvPicPr>
          <p:cNvPr id="12" name="Google Shape;553;p44">
            <a:extLst>
              <a:ext uri="{FF2B5EF4-FFF2-40B4-BE49-F238E27FC236}">
                <a16:creationId xmlns:a16="http://schemas.microsoft.com/office/drawing/2014/main" id="{D78B740E-10F6-44A0-A137-293DB671D065}"/>
              </a:ext>
            </a:extLst>
          </p:cNvPr>
          <p:cNvPicPr preferRelativeResize="0"/>
          <p:nvPr/>
        </p:nvPicPr>
        <p:blipFill rotWithShape="1">
          <a:blip r:embed="rId5">
            <a:alphaModFix/>
          </a:blip>
          <a:srcRect/>
          <a:stretch/>
        </p:blipFill>
        <p:spPr>
          <a:xfrm>
            <a:off x="6454046" y="3515620"/>
            <a:ext cx="4255967" cy="2553195"/>
          </a:xfrm>
          <a:prstGeom prst="rect">
            <a:avLst/>
          </a:prstGeom>
          <a:noFill/>
          <a:ln>
            <a:noFill/>
          </a:ln>
        </p:spPr>
      </p:pic>
    </p:spTree>
    <p:extLst>
      <p:ext uri="{BB962C8B-B14F-4D97-AF65-F5344CB8AC3E}">
        <p14:creationId xmlns:p14="http://schemas.microsoft.com/office/powerpoint/2010/main" val="117148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Imagen 3">
            <a:extLst>
              <a:ext uri="{FF2B5EF4-FFF2-40B4-BE49-F238E27FC236}">
                <a16:creationId xmlns:a16="http://schemas.microsoft.com/office/drawing/2014/main" id="{BB227095-E4A8-412F-AA2F-A028DE979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55088"/>
            <a:ext cx="10094843" cy="61167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400" dirty="0">
                <a:solidFill>
                  <a:srgbClr val="5700FE"/>
                </a:solidFill>
                <a:latin typeface="Arial Black" panose="020B0A04020102020204" pitchFamily="34" charset="0"/>
                <a:cs typeface="Calibri"/>
                <a:sym typeface="Calibri"/>
              </a:rPr>
              <a:t>SPEAKING</a:t>
            </a:r>
            <a:endParaRPr sz="1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10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FEF2090F-F924-4AA9-861D-57F23203E6C1}"/>
              </a:ext>
            </a:extLst>
          </p:cNvPr>
          <p:cNvSpPr txBox="1">
            <a:spLocks/>
          </p:cNvSpPr>
          <p:nvPr/>
        </p:nvSpPr>
        <p:spPr>
          <a:xfrm>
            <a:off x="964895" y="1366765"/>
            <a:ext cx="10262210" cy="4923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US" sz="1600" b="1" i="1" dirty="0">
                <a:latin typeface="Calibri Light" panose="020F0302020204030204" pitchFamily="34" charset="0"/>
                <a:cs typeface="Calibri Light" panose="020F0302020204030204" pitchFamily="34" charset="0"/>
              </a:rPr>
              <a:t>*Optional part.</a:t>
            </a:r>
          </a:p>
          <a:p>
            <a:pPr marL="0" indent="0">
              <a:buNone/>
            </a:pPr>
            <a:endParaRPr lang="en-US" sz="2000" dirty="0"/>
          </a:p>
        </p:txBody>
      </p:sp>
      <p:sp>
        <p:nvSpPr>
          <p:cNvPr id="16" name="Google Shape;501;p39">
            <a:extLst>
              <a:ext uri="{FF2B5EF4-FFF2-40B4-BE49-F238E27FC236}">
                <a16:creationId xmlns:a16="http://schemas.microsoft.com/office/drawing/2014/main" id="{E380C721-23A1-418D-99BD-454BD91E7C66}"/>
              </a:ext>
            </a:extLst>
          </p:cNvPr>
          <p:cNvSpPr txBox="1"/>
          <p:nvPr/>
        </p:nvSpPr>
        <p:spPr>
          <a:xfrm>
            <a:off x="1208544" y="1978442"/>
            <a:ext cx="4075249" cy="1077178"/>
          </a:xfrm>
          <a:prstGeom prst="rect">
            <a:avLst/>
          </a:prstGeom>
          <a:noFill/>
          <a:ln>
            <a:noFill/>
          </a:ln>
        </p:spPr>
        <p:txBody>
          <a:bodyPr spcFirstLastPara="1" wrap="square" lIns="91425" tIns="45700" rIns="91425" bIns="45700" anchor="t" anchorCtr="0">
            <a:spAutoFit/>
          </a:bodyPr>
          <a:lstStyle/>
          <a:p>
            <a:pPr lvl="0" algn="ctr">
              <a:buSzPts val="4400"/>
            </a:pPr>
            <a:r>
              <a:rPr lang="en-US" sz="3200" b="1" dirty="0">
                <a:solidFill>
                  <a:schemeClr val="tx1"/>
                </a:solidFill>
                <a:latin typeface="Calibri Light" panose="020F0302020204030204" pitchFamily="34" charset="0"/>
                <a:cs typeface="Calibri Light" panose="020F0302020204030204" pitchFamily="34" charset="0"/>
              </a:rPr>
              <a:t>How often do you back up your system?</a:t>
            </a:r>
          </a:p>
        </p:txBody>
      </p:sp>
      <p:sp>
        <p:nvSpPr>
          <p:cNvPr id="18" name="Google Shape;512;p40">
            <a:extLst>
              <a:ext uri="{FF2B5EF4-FFF2-40B4-BE49-F238E27FC236}">
                <a16:creationId xmlns:a16="http://schemas.microsoft.com/office/drawing/2014/main" id="{63DC2739-5170-4557-8646-7DAB11D4892D}"/>
              </a:ext>
            </a:extLst>
          </p:cNvPr>
          <p:cNvSpPr txBox="1"/>
          <p:nvPr/>
        </p:nvSpPr>
        <p:spPr>
          <a:xfrm>
            <a:off x="5921390" y="2057957"/>
            <a:ext cx="4899248" cy="1077178"/>
          </a:xfrm>
          <a:prstGeom prst="rect">
            <a:avLst/>
          </a:prstGeom>
          <a:noFill/>
          <a:ln>
            <a:noFill/>
          </a:ln>
        </p:spPr>
        <p:txBody>
          <a:bodyPr spcFirstLastPara="1" wrap="square" lIns="91425" tIns="45700" rIns="91425" bIns="45700" anchor="t" anchorCtr="0">
            <a:spAutoFit/>
          </a:bodyPr>
          <a:lstStyle/>
          <a:p>
            <a:pPr lvl="0" algn="ctr">
              <a:buSzPts val="4400"/>
            </a:pPr>
            <a:r>
              <a:rPr lang="en-US" sz="3200" b="1" dirty="0">
                <a:solidFill>
                  <a:schemeClr val="tx1"/>
                </a:solidFill>
                <a:latin typeface="Calibri Light" panose="020F0302020204030204" pitchFamily="34" charset="0"/>
                <a:cs typeface="Calibri Light" panose="020F0302020204030204" pitchFamily="34" charset="0"/>
              </a:rPr>
              <a:t>How often do you use your social networks?</a:t>
            </a:r>
          </a:p>
        </p:txBody>
      </p:sp>
      <p:pic>
        <p:nvPicPr>
          <p:cNvPr id="9" name="Google Shape;572;p46">
            <a:extLst>
              <a:ext uri="{FF2B5EF4-FFF2-40B4-BE49-F238E27FC236}">
                <a16:creationId xmlns:a16="http://schemas.microsoft.com/office/drawing/2014/main" id="{DF97372B-700E-47C8-BB58-474D15BCB598}"/>
              </a:ext>
            </a:extLst>
          </p:cNvPr>
          <p:cNvPicPr preferRelativeResize="0"/>
          <p:nvPr/>
        </p:nvPicPr>
        <p:blipFill rotWithShape="1">
          <a:blip r:embed="rId4">
            <a:alphaModFix/>
          </a:blip>
          <a:srcRect t="21460"/>
          <a:stretch/>
        </p:blipFill>
        <p:spPr>
          <a:xfrm>
            <a:off x="5563678" y="3548153"/>
            <a:ext cx="6096000" cy="2393892"/>
          </a:xfrm>
          <a:prstGeom prst="rect">
            <a:avLst/>
          </a:prstGeom>
          <a:noFill/>
          <a:ln>
            <a:noFill/>
          </a:ln>
        </p:spPr>
      </p:pic>
      <p:pic>
        <p:nvPicPr>
          <p:cNvPr id="10" name="Google Shape;593;p48">
            <a:extLst>
              <a:ext uri="{FF2B5EF4-FFF2-40B4-BE49-F238E27FC236}">
                <a16:creationId xmlns:a16="http://schemas.microsoft.com/office/drawing/2014/main" id="{42D883DF-CD8A-4519-8F78-F45EE2352E25}"/>
              </a:ext>
            </a:extLst>
          </p:cNvPr>
          <p:cNvPicPr preferRelativeResize="0"/>
          <p:nvPr/>
        </p:nvPicPr>
        <p:blipFill rotWithShape="1">
          <a:blip r:embed="rId5">
            <a:alphaModFix/>
          </a:blip>
          <a:srcRect/>
          <a:stretch/>
        </p:blipFill>
        <p:spPr>
          <a:xfrm>
            <a:off x="1693786" y="3404346"/>
            <a:ext cx="2850080" cy="2698566"/>
          </a:xfrm>
          <a:prstGeom prst="rect">
            <a:avLst/>
          </a:prstGeom>
          <a:noFill/>
          <a:ln>
            <a:noFill/>
          </a:ln>
        </p:spPr>
      </p:pic>
    </p:spTree>
    <p:extLst>
      <p:ext uri="{BB962C8B-B14F-4D97-AF65-F5344CB8AC3E}">
        <p14:creationId xmlns:p14="http://schemas.microsoft.com/office/powerpoint/2010/main" val="3475873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DBCAE302-FDAA-4DB8-9A42-BFC24C334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7" y="2346143"/>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8000" dirty="0">
                <a:solidFill>
                  <a:srgbClr val="5700FE"/>
                </a:solidFill>
                <a:latin typeface="Arial Black" panose="020B0A04020102020204" pitchFamily="34" charset="0"/>
                <a:cs typeface="Calibri"/>
                <a:sym typeface="Calibri"/>
              </a:rPr>
              <a:t>READING</a:t>
            </a:r>
            <a:endParaRPr sz="7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2400" dirty="0">
              <a:solidFill>
                <a:srgbClr val="5700FE"/>
              </a:solidFill>
              <a:latin typeface="Calibri"/>
              <a:ea typeface="Calibri"/>
              <a:cs typeface="Calibri"/>
              <a:sym typeface="Calibri"/>
            </a:endParaRPr>
          </a:p>
        </p:txBody>
      </p:sp>
      <p:sp>
        <p:nvSpPr>
          <p:cNvPr id="4" name="Google Shape;85;p1">
            <a:extLst>
              <a:ext uri="{FF2B5EF4-FFF2-40B4-BE49-F238E27FC236}">
                <a16:creationId xmlns:a16="http://schemas.microsoft.com/office/drawing/2014/main" id="{D6454D64-CD36-449F-9C26-D8DBA5157174}"/>
              </a:ext>
            </a:extLst>
          </p:cNvPr>
          <p:cNvSpPr txBox="1">
            <a:spLocks/>
          </p:cNvSpPr>
          <p:nvPr/>
        </p:nvSpPr>
        <p:spPr>
          <a:xfrm>
            <a:off x="1048577" y="3654437"/>
            <a:ext cx="10094843" cy="1142646"/>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a:t>
            </a:r>
            <a:r>
              <a:rPr lang="en-US" sz="3200" b="1" dirty="0" err="1">
                <a:latin typeface="Calibri Light" panose="020F0302020204030204" pitchFamily="34" charset="0"/>
                <a:cs typeface="Calibri Light" panose="020F0302020204030204" pitchFamily="34" charset="0"/>
              </a:rPr>
              <a:t>iMaster</a:t>
            </a:r>
            <a:r>
              <a:rPr lang="en-US" sz="3200" b="1" dirty="0">
                <a:latin typeface="Calibri Light" panose="020F0302020204030204" pitchFamily="34" charset="0"/>
                <a:cs typeface="Calibri Light" panose="020F0302020204030204" pitchFamily="34" charset="0"/>
              </a:rPr>
              <a:t> platform and do the reading activity: </a:t>
            </a:r>
          </a:p>
          <a:p>
            <a:pPr algn="ctr">
              <a:lnSpc>
                <a:spcPct val="90000"/>
              </a:lnSpc>
              <a:buClr>
                <a:schemeClr val="dk1"/>
              </a:buClr>
              <a:buSzPts val="4800"/>
            </a:pPr>
            <a:r>
              <a:rPr lang="en-US" sz="3200" b="1" i="1" dirty="0">
                <a:latin typeface="Calibri Light" panose="020F0302020204030204" pitchFamily="34" charset="0"/>
                <a:cs typeface="Calibri Light" panose="020F0302020204030204" pitchFamily="34" charset="0"/>
              </a:rPr>
              <a:t>Top 50 Data Structure and Algorithms Interview Questions for Programmers</a:t>
            </a:r>
            <a:endParaRPr lang="en-US" b="1"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07540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pic>
        <p:nvPicPr>
          <p:cNvPr id="3" name="Imagen 2" descr="Interfaz de usuario gráfica, Teams&#10;&#10;Descripción generada automáticamente">
            <a:extLst>
              <a:ext uri="{FF2B5EF4-FFF2-40B4-BE49-F238E27FC236}">
                <a16:creationId xmlns:a16="http://schemas.microsoft.com/office/drawing/2014/main" id="{FDA93A2C-BF80-4419-A431-622DAA34F5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38359" y="1181686"/>
            <a:ext cx="8423796" cy="5535637"/>
          </a:xfrm>
          <a:prstGeom prst="rect">
            <a:avLst/>
          </a:prstGeom>
        </p:spPr>
      </p:pic>
      <p:pic>
        <p:nvPicPr>
          <p:cNvPr id="6" name="Imagen 5" descr="Imagen que contiene Forma&#10;&#10;Descripción generada automáticamente">
            <a:extLst>
              <a:ext uri="{FF2B5EF4-FFF2-40B4-BE49-F238E27FC236}">
                <a16:creationId xmlns:a16="http://schemas.microsoft.com/office/drawing/2014/main" id="{76AD32B0-D556-463B-B44C-AC9EE92B434F}"/>
              </a:ext>
            </a:extLst>
          </p:cNvPr>
          <p:cNvPicPr>
            <a:picLocks noChangeAspect="1"/>
          </p:cNvPicPr>
          <p:nvPr/>
        </p:nvPicPr>
        <p:blipFill>
          <a:blip r:embed="rId5"/>
          <a:stretch>
            <a:fillRect/>
          </a:stretch>
        </p:blipFill>
        <p:spPr>
          <a:xfrm>
            <a:off x="-225558" y="371617"/>
            <a:ext cx="5327915" cy="3779528"/>
          </a:xfrm>
          <a:prstGeom prst="rect">
            <a:avLst/>
          </a:prstGeom>
        </p:spPr>
      </p:pic>
      <p:sp>
        <p:nvSpPr>
          <p:cNvPr id="12" name="CuadroTexto 11">
            <a:extLst>
              <a:ext uri="{FF2B5EF4-FFF2-40B4-BE49-F238E27FC236}">
                <a16:creationId xmlns:a16="http://schemas.microsoft.com/office/drawing/2014/main" id="{67E7E2A9-7C7B-486A-9AFC-21AC964CF350}"/>
              </a:ext>
            </a:extLst>
          </p:cNvPr>
          <p:cNvSpPr txBox="1"/>
          <p:nvPr/>
        </p:nvSpPr>
        <p:spPr>
          <a:xfrm>
            <a:off x="1317086" y="1672250"/>
            <a:ext cx="2242625" cy="95410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Calibri Light" panose="020F0302020204030204" pitchFamily="34" charset="0"/>
                <a:cs typeface="Calibri Light" panose="020F0302020204030204" pitchFamily="34" charset="0"/>
                <a:sym typeface="Arial"/>
              </a:rPr>
              <a:t>Do you work here?</a:t>
            </a:r>
            <a:endParaRPr lang="en-US"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pic>
        <p:nvPicPr>
          <p:cNvPr id="13" name="Imagen 12" descr="Imagen que contiene Forma&#10;&#10;Descripción generada automáticamente">
            <a:extLst>
              <a:ext uri="{FF2B5EF4-FFF2-40B4-BE49-F238E27FC236}">
                <a16:creationId xmlns:a16="http://schemas.microsoft.com/office/drawing/2014/main" id="{1634A5BB-72E9-4D41-999D-835AC38728FD}"/>
              </a:ext>
            </a:extLst>
          </p:cNvPr>
          <p:cNvPicPr>
            <a:picLocks noChangeAspect="1"/>
          </p:cNvPicPr>
          <p:nvPr/>
        </p:nvPicPr>
        <p:blipFill>
          <a:blip r:embed="rId5"/>
          <a:stretch>
            <a:fillRect/>
          </a:stretch>
        </p:blipFill>
        <p:spPr>
          <a:xfrm flipH="1">
            <a:off x="6467690" y="259539"/>
            <a:ext cx="5724310" cy="3779528"/>
          </a:xfrm>
          <a:prstGeom prst="rect">
            <a:avLst/>
          </a:prstGeom>
        </p:spPr>
      </p:pic>
      <p:sp>
        <p:nvSpPr>
          <p:cNvPr id="15" name="CuadroTexto 14">
            <a:extLst>
              <a:ext uri="{FF2B5EF4-FFF2-40B4-BE49-F238E27FC236}">
                <a16:creationId xmlns:a16="http://schemas.microsoft.com/office/drawing/2014/main" id="{BE139469-F210-46EC-BEE7-3A87B08251FE}"/>
              </a:ext>
            </a:extLst>
          </p:cNvPr>
          <p:cNvSpPr txBox="1"/>
          <p:nvPr/>
        </p:nvSpPr>
        <p:spPr>
          <a:xfrm>
            <a:off x="8088867" y="1364473"/>
            <a:ext cx="2481956" cy="156966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800"/>
              <a:buFont typeface="Arial"/>
              <a:buNone/>
            </a:pPr>
            <a:r>
              <a:rPr lang="en-US" sz="2400" b="1" i="0" u="none" strike="noStrike" cap="none" dirty="0">
                <a:solidFill>
                  <a:schemeClr val="tx1"/>
                </a:solidFill>
                <a:latin typeface="Calibri Light" panose="020F0302020204030204" pitchFamily="34" charset="0"/>
                <a:cs typeface="Calibri Light" panose="020F0302020204030204" pitchFamily="34" charset="0"/>
                <a:sym typeface="Arial"/>
              </a:rPr>
              <a:t>No, I don’t. I am only a customer. What do you do here?</a:t>
            </a:r>
            <a:endParaRPr lang="en-US" sz="18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pic>
        <p:nvPicPr>
          <p:cNvPr id="19" name="Imagen 18" descr="Imagen que contiene Forma&#10;&#10;Descripción generada automáticamente">
            <a:extLst>
              <a:ext uri="{FF2B5EF4-FFF2-40B4-BE49-F238E27FC236}">
                <a16:creationId xmlns:a16="http://schemas.microsoft.com/office/drawing/2014/main" id="{76212AC1-FFD4-445B-B804-7F6565E1ECC2}"/>
              </a:ext>
            </a:extLst>
          </p:cNvPr>
          <p:cNvPicPr>
            <a:picLocks noChangeAspect="1"/>
          </p:cNvPicPr>
          <p:nvPr/>
        </p:nvPicPr>
        <p:blipFill>
          <a:blip r:embed="rId5"/>
          <a:stretch>
            <a:fillRect/>
          </a:stretch>
        </p:blipFill>
        <p:spPr>
          <a:xfrm rot="19547194">
            <a:off x="-989321" y="3183528"/>
            <a:ext cx="5327915" cy="3779528"/>
          </a:xfrm>
          <a:prstGeom prst="rect">
            <a:avLst/>
          </a:prstGeom>
        </p:spPr>
      </p:pic>
      <p:sp>
        <p:nvSpPr>
          <p:cNvPr id="20" name="CuadroTexto 19">
            <a:extLst>
              <a:ext uri="{FF2B5EF4-FFF2-40B4-BE49-F238E27FC236}">
                <a16:creationId xmlns:a16="http://schemas.microsoft.com/office/drawing/2014/main" id="{F84C7DF1-C08E-44C8-9A7C-D9B59B655DD5}"/>
              </a:ext>
            </a:extLst>
          </p:cNvPr>
          <p:cNvSpPr txBox="1"/>
          <p:nvPr/>
        </p:nvSpPr>
        <p:spPr>
          <a:xfrm>
            <a:off x="553323" y="4447543"/>
            <a:ext cx="2242625"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dirty="0">
                <a:solidFill>
                  <a:schemeClr val="tx1"/>
                </a:solidFill>
                <a:latin typeface="Calibri Light" panose="020F0302020204030204" pitchFamily="34" charset="0"/>
                <a:cs typeface="Calibri Light" panose="020F0302020204030204" pitchFamily="34" charset="0"/>
                <a:sym typeface="Arial"/>
              </a:rPr>
              <a:t>I am a software designer at this company. What about you?</a:t>
            </a:r>
            <a:endParaRPr lang="en-US" sz="1200"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pic>
        <p:nvPicPr>
          <p:cNvPr id="21" name="Imagen 20" descr="Imagen que contiene Forma&#10;&#10;Descripción generada automáticamente">
            <a:extLst>
              <a:ext uri="{FF2B5EF4-FFF2-40B4-BE49-F238E27FC236}">
                <a16:creationId xmlns:a16="http://schemas.microsoft.com/office/drawing/2014/main" id="{E9626949-9EBB-4A13-8523-B3F678EB1513}"/>
              </a:ext>
            </a:extLst>
          </p:cNvPr>
          <p:cNvPicPr>
            <a:picLocks noChangeAspect="1"/>
          </p:cNvPicPr>
          <p:nvPr/>
        </p:nvPicPr>
        <p:blipFill>
          <a:blip r:embed="rId5"/>
          <a:stretch>
            <a:fillRect/>
          </a:stretch>
        </p:blipFill>
        <p:spPr>
          <a:xfrm rot="2355299" flipH="1">
            <a:off x="7017601" y="2927898"/>
            <a:ext cx="5724310" cy="3779528"/>
          </a:xfrm>
          <a:prstGeom prst="rect">
            <a:avLst/>
          </a:prstGeom>
        </p:spPr>
      </p:pic>
      <p:sp>
        <p:nvSpPr>
          <p:cNvPr id="22" name="CuadroTexto 21">
            <a:extLst>
              <a:ext uri="{FF2B5EF4-FFF2-40B4-BE49-F238E27FC236}">
                <a16:creationId xmlns:a16="http://schemas.microsoft.com/office/drawing/2014/main" id="{7506B961-E9F6-4878-B53D-0D2D3FFDC3F4}"/>
              </a:ext>
            </a:extLst>
          </p:cNvPr>
          <p:cNvSpPr txBox="1"/>
          <p:nvPr/>
        </p:nvSpPr>
        <p:spPr>
          <a:xfrm>
            <a:off x="8415299" y="4316185"/>
            <a:ext cx="2928914" cy="83099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tx1"/>
                </a:solidFill>
                <a:latin typeface="Calibri Light" panose="020F0302020204030204" pitchFamily="34" charset="0"/>
                <a:cs typeface="Calibri Light" panose="020F0302020204030204" pitchFamily="34" charset="0"/>
                <a:sym typeface="Arial"/>
              </a:rPr>
              <a:t>I work at a tech company too.</a:t>
            </a:r>
            <a:endParaRPr lang="en-US" b="1" i="0" u="none" strike="noStrike" cap="none" dirty="0">
              <a:solidFill>
                <a:schemeClr val="tx1"/>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329505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DBCAE302-FDAA-4DB8-9A42-BFC24C334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48577" y="2165653"/>
            <a:ext cx="10094843" cy="85742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9600" dirty="0">
                <a:solidFill>
                  <a:srgbClr val="5700FE"/>
                </a:solidFill>
                <a:latin typeface="Arial Black" panose="020B0A04020102020204" pitchFamily="34" charset="0"/>
                <a:cs typeface="Calibri"/>
                <a:sym typeface="Calibri"/>
              </a:rPr>
              <a:t>LET’S PLAY!</a:t>
            </a:r>
            <a:endParaRPr sz="9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3200" dirty="0">
              <a:solidFill>
                <a:srgbClr val="5700FE"/>
              </a:solidFill>
              <a:latin typeface="Calibri"/>
              <a:ea typeface="Calibri"/>
              <a:cs typeface="Calibri"/>
              <a:sym typeface="Calibri"/>
            </a:endParaRPr>
          </a:p>
        </p:txBody>
      </p:sp>
      <p:sp>
        <p:nvSpPr>
          <p:cNvPr id="4" name="Google Shape;85;p1">
            <a:extLst>
              <a:ext uri="{FF2B5EF4-FFF2-40B4-BE49-F238E27FC236}">
                <a16:creationId xmlns:a16="http://schemas.microsoft.com/office/drawing/2014/main" id="{D6454D64-CD36-449F-9C26-D8DBA5157174}"/>
              </a:ext>
            </a:extLst>
          </p:cNvPr>
          <p:cNvSpPr txBox="1">
            <a:spLocks/>
          </p:cNvSpPr>
          <p:nvPr/>
        </p:nvSpPr>
        <p:spPr>
          <a:xfrm>
            <a:off x="1048577" y="3654437"/>
            <a:ext cx="10094843" cy="114264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3200" b="1" dirty="0">
                <a:latin typeface="Calibri Light" panose="020F0302020204030204" pitchFamily="34" charset="0"/>
                <a:cs typeface="Calibri Light" panose="020F0302020204030204" pitchFamily="34" charset="0"/>
              </a:rPr>
              <a:t>Go to </a:t>
            </a:r>
            <a:r>
              <a:rPr lang="en-US" sz="3200" b="1" dirty="0" err="1">
                <a:latin typeface="Calibri Light" panose="020F0302020204030204" pitchFamily="34" charset="0"/>
                <a:cs typeface="Calibri Light" panose="020F0302020204030204" pitchFamily="34" charset="0"/>
              </a:rPr>
              <a:t>iMaster</a:t>
            </a:r>
            <a:r>
              <a:rPr lang="en-US" sz="3200" b="1" dirty="0">
                <a:latin typeface="Calibri Light" panose="020F0302020204030204" pitchFamily="34" charset="0"/>
                <a:cs typeface="Calibri Light" panose="020F0302020204030204" pitchFamily="34" charset="0"/>
              </a:rPr>
              <a:t> platform and play WHO WANTS TO BEA MILLIONAIRE. Practice the content taught in class. </a:t>
            </a:r>
            <a:endParaRPr lang="en-US" b="1" i="1" dirty="0">
              <a:latin typeface="Calibri Light" panose="020F0302020204030204" pitchFamily="34" charset="0"/>
              <a:cs typeface="Calibri Light" panose="020F0302020204030204" pitchFamily="34" charset="0"/>
            </a:endParaRPr>
          </a:p>
        </p:txBody>
      </p:sp>
      <p:sp>
        <p:nvSpPr>
          <p:cNvPr id="6" name="CuadroTexto 5">
            <a:extLst>
              <a:ext uri="{FF2B5EF4-FFF2-40B4-BE49-F238E27FC236}">
                <a16:creationId xmlns:a16="http://schemas.microsoft.com/office/drawing/2014/main" id="{5CC4DB86-F773-4A4E-9B06-71120EA2A8AD}"/>
              </a:ext>
            </a:extLst>
          </p:cNvPr>
          <p:cNvSpPr txBox="1"/>
          <p:nvPr/>
        </p:nvSpPr>
        <p:spPr>
          <a:xfrm>
            <a:off x="2318823" y="5247957"/>
            <a:ext cx="6937718" cy="584775"/>
          </a:xfrm>
          <a:prstGeom prst="rect">
            <a:avLst/>
          </a:prstGeom>
          <a:noFill/>
        </p:spPr>
        <p:txBody>
          <a:bodyPr wrap="square">
            <a:spAutoFit/>
          </a:bodyPr>
          <a:lstStyle/>
          <a:p>
            <a:r>
              <a:rPr lang="es-CO" sz="1600" dirty="0">
                <a:latin typeface="Calibri Light" panose="020F0302020204030204" pitchFamily="34" charset="0"/>
                <a:cs typeface="Calibri Light" panose="020F0302020204030204" pitchFamily="34" charset="0"/>
                <a:hlinkClick r:id="rId4"/>
              </a:rPr>
              <a:t>https://www.superteachertools.us/millionaire/millionaire.php?gamefile=292253</a:t>
            </a:r>
            <a:endParaRPr lang="es-CO" sz="1600" dirty="0">
              <a:latin typeface="Calibri Light" panose="020F0302020204030204" pitchFamily="34" charset="0"/>
              <a:cs typeface="Calibri Light" panose="020F0302020204030204" pitchFamily="34" charset="0"/>
            </a:endParaRPr>
          </a:p>
          <a:p>
            <a:endParaRPr lang="es-CO"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8938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41191A36-CCB6-4BFD-A268-BE3A1C83D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796586"/>
            <a:ext cx="10094843" cy="90809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ct val="100000"/>
            </a:pPr>
            <a:r>
              <a:rPr lang="es-CO" sz="5400" dirty="0">
                <a:solidFill>
                  <a:srgbClr val="5700FE"/>
                </a:solidFill>
                <a:latin typeface="Arial Black" panose="020B0A04020102020204" pitchFamily="34" charset="0"/>
                <a:cs typeface="Calibri"/>
                <a:sym typeface="Calibri"/>
              </a:rPr>
              <a:t>READING</a:t>
            </a:r>
          </a:p>
          <a:p>
            <a:pPr marL="0" marR="0" lvl="0" indent="0" algn="ctr" rtl="0">
              <a:lnSpc>
                <a:spcPct val="90000"/>
              </a:lnSpc>
              <a:spcBef>
                <a:spcPts val="0"/>
              </a:spcBef>
              <a:spcAft>
                <a:spcPts val="0"/>
              </a:spcAft>
              <a:buClr>
                <a:schemeClr val="dk1"/>
              </a:buClr>
              <a:buSzPct val="100000"/>
              <a:buFont typeface="Arial"/>
              <a:buNone/>
            </a:pPr>
            <a:endParaRPr dirty="0">
              <a:solidFill>
                <a:srgbClr val="5700FE"/>
              </a:solidFill>
              <a:latin typeface="Calibri"/>
              <a:ea typeface="Calibri"/>
              <a:cs typeface="Calibri"/>
              <a:sym typeface="Calibri"/>
            </a:endParaRPr>
          </a:p>
        </p:txBody>
      </p:sp>
      <p:sp>
        <p:nvSpPr>
          <p:cNvPr id="9" name="Google Shape;85;p1">
            <a:extLst>
              <a:ext uri="{FF2B5EF4-FFF2-40B4-BE49-F238E27FC236}">
                <a16:creationId xmlns:a16="http://schemas.microsoft.com/office/drawing/2014/main" id="{700EAE0A-B448-4854-8156-85C7209BA4CB}"/>
              </a:ext>
            </a:extLst>
          </p:cNvPr>
          <p:cNvSpPr txBox="1">
            <a:spLocks/>
          </p:cNvSpPr>
          <p:nvPr/>
        </p:nvSpPr>
        <p:spPr>
          <a:xfrm>
            <a:off x="866654" y="2241692"/>
            <a:ext cx="10458692" cy="305931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buClr>
                <a:schemeClr val="dk1"/>
              </a:buClr>
              <a:buSzPts val="4800"/>
            </a:pPr>
            <a:r>
              <a:rPr lang="en-US" sz="3200" b="1" dirty="0">
                <a:solidFill>
                  <a:schemeClr val="tx1"/>
                </a:solidFill>
                <a:latin typeface="Calibri Light" panose="020F0302020204030204" pitchFamily="34" charset="0"/>
                <a:cs typeface="Calibri Light" panose="020F0302020204030204" pitchFamily="34" charset="0"/>
              </a:rPr>
              <a:t>Rosa, the CEO of Motorola, says that she always carries a laptop with her since it is relevant to upload updated information about the customers. Moreover, she posts news on the official website of the company in order to catch the clients’ attention. Finally, she says that her colleague, Martha, also uses a social network to be in contact with the clients.</a:t>
            </a:r>
          </a:p>
        </p:txBody>
      </p:sp>
      <p:sp>
        <p:nvSpPr>
          <p:cNvPr id="10" name="Google Shape;85;p1">
            <a:extLst>
              <a:ext uri="{FF2B5EF4-FFF2-40B4-BE49-F238E27FC236}">
                <a16:creationId xmlns:a16="http://schemas.microsoft.com/office/drawing/2014/main" id="{15443527-2267-4781-AF84-D6917993CC0D}"/>
              </a:ext>
            </a:extLst>
          </p:cNvPr>
          <p:cNvSpPr txBox="1">
            <a:spLocks/>
          </p:cNvSpPr>
          <p:nvPr/>
        </p:nvSpPr>
        <p:spPr>
          <a:xfrm>
            <a:off x="1306537" y="1627521"/>
            <a:ext cx="9155086" cy="54546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800" b="1" dirty="0">
                <a:solidFill>
                  <a:schemeClr val="tx1"/>
                </a:solidFill>
                <a:latin typeface="Calibri Light" panose="020F0302020204030204" pitchFamily="34" charset="0"/>
                <a:cs typeface="Calibri Light" panose="020F0302020204030204" pitchFamily="34" charset="0"/>
              </a:rPr>
              <a:t>Highlight the sentences that use the present structure. </a:t>
            </a:r>
          </a:p>
        </p:txBody>
      </p:sp>
      <p:sp>
        <p:nvSpPr>
          <p:cNvPr id="11" name="Google Shape;85;p1">
            <a:extLst>
              <a:ext uri="{FF2B5EF4-FFF2-40B4-BE49-F238E27FC236}">
                <a16:creationId xmlns:a16="http://schemas.microsoft.com/office/drawing/2014/main" id="{DBEC251C-174C-4971-BE79-3353F4A13E97}"/>
              </a:ext>
            </a:extLst>
          </p:cNvPr>
          <p:cNvSpPr txBox="1">
            <a:spLocks/>
          </p:cNvSpPr>
          <p:nvPr/>
        </p:nvSpPr>
        <p:spPr>
          <a:xfrm>
            <a:off x="1119873" y="5494066"/>
            <a:ext cx="2578491"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1800" b="1" dirty="0">
                <a:solidFill>
                  <a:schemeClr val="tx1"/>
                </a:solidFill>
                <a:latin typeface="Calibri Light" panose="020F0302020204030204" pitchFamily="34" charset="0"/>
                <a:cs typeface="Calibri Light" panose="020F0302020204030204" pitchFamily="34" charset="0"/>
              </a:rPr>
              <a:t>What can you identify in the sentence? </a:t>
            </a:r>
          </a:p>
        </p:txBody>
      </p:sp>
      <p:sp>
        <p:nvSpPr>
          <p:cNvPr id="12" name="Google Shape;85;p1">
            <a:extLst>
              <a:ext uri="{FF2B5EF4-FFF2-40B4-BE49-F238E27FC236}">
                <a16:creationId xmlns:a16="http://schemas.microsoft.com/office/drawing/2014/main" id="{BDF01BC6-C4FE-4ADF-931B-D8B2015CA918}"/>
              </a:ext>
            </a:extLst>
          </p:cNvPr>
          <p:cNvSpPr txBox="1">
            <a:spLocks/>
          </p:cNvSpPr>
          <p:nvPr/>
        </p:nvSpPr>
        <p:spPr>
          <a:xfrm>
            <a:off x="4204055" y="5717461"/>
            <a:ext cx="2578491"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1800" b="1" dirty="0">
                <a:solidFill>
                  <a:schemeClr val="tx1"/>
                </a:solidFill>
                <a:latin typeface="Calibri Light" panose="020F0302020204030204" pitchFamily="34" charset="0"/>
                <a:cs typeface="Calibri Light" panose="020F0302020204030204" pitchFamily="34" charset="0"/>
              </a:rPr>
              <a:t>What about the verbs?</a:t>
            </a:r>
          </a:p>
        </p:txBody>
      </p:sp>
      <p:sp>
        <p:nvSpPr>
          <p:cNvPr id="13" name="Google Shape;85;p1">
            <a:extLst>
              <a:ext uri="{FF2B5EF4-FFF2-40B4-BE49-F238E27FC236}">
                <a16:creationId xmlns:a16="http://schemas.microsoft.com/office/drawing/2014/main" id="{1FD8FC8A-4EB8-4B18-BEB3-1B0DBE791B4F}"/>
              </a:ext>
            </a:extLst>
          </p:cNvPr>
          <p:cNvSpPr txBox="1">
            <a:spLocks/>
          </p:cNvSpPr>
          <p:nvPr/>
        </p:nvSpPr>
        <p:spPr>
          <a:xfrm>
            <a:off x="7288237" y="5494065"/>
            <a:ext cx="2578491" cy="68790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1800" b="1" dirty="0">
                <a:solidFill>
                  <a:schemeClr val="tx1"/>
                </a:solidFill>
                <a:latin typeface="Calibri Light" panose="020F0302020204030204" pitchFamily="34" charset="0"/>
                <a:cs typeface="Calibri Light" panose="020F0302020204030204" pitchFamily="34" charset="0"/>
              </a:rPr>
              <a:t>How can you identify a present structure?</a:t>
            </a:r>
          </a:p>
        </p:txBody>
      </p:sp>
    </p:spTree>
    <p:extLst>
      <p:ext uri="{BB962C8B-B14F-4D97-AF65-F5344CB8AC3E}">
        <p14:creationId xmlns:p14="http://schemas.microsoft.com/office/powerpoint/2010/main" val="1216678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Imagen 4">
            <a:extLst>
              <a:ext uri="{FF2B5EF4-FFF2-40B4-BE49-F238E27FC236}">
                <a16:creationId xmlns:a16="http://schemas.microsoft.com/office/drawing/2014/main" id="{FDFD61D0-B98A-4E84-9FA2-5EAFFE8E1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2374" cy="6858000"/>
          </a:xfrm>
          <a:prstGeom prst="rect">
            <a:avLst/>
          </a:prstGeom>
        </p:spPr>
      </p:pic>
      <p:sp>
        <p:nvSpPr>
          <p:cNvPr id="91" name="Google Shape;91;p4"/>
          <p:cNvSpPr txBox="1"/>
          <p:nvPr/>
        </p:nvSpPr>
        <p:spPr>
          <a:xfrm>
            <a:off x="2103656" y="3299923"/>
            <a:ext cx="9727275" cy="116693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7200" dirty="0">
                <a:solidFill>
                  <a:srgbClr val="5700FE"/>
                </a:solidFill>
                <a:latin typeface="Arial Black" panose="020B0A04020102020204" pitchFamily="34" charset="0"/>
                <a:ea typeface="Calibri"/>
                <a:cs typeface="Calibri"/>
                <a:sym typeface="Calibri"/>
              </a:rPr>
              <a:t>GRAMMAR SPOT</a:t>
            </a:r>
          </a:p>
        </p:txBody>
      </p:sp>
    </p:spTree>
    <p:extLst>
      <p:ext uri="{BB962C8B-B14F-4D97-AF65-F5344CB8AC3E}">
        <p14:creationId xmlns:p14="http://schemas.microsoft.com/office/powerpoint/2010/main" val="2466924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1" name="Imagen 10">
            <a:extLst>
              <a:ext uri="{FF2B5EF4-FFF2-40B4-BE49-F238E27FC236}">
                <a16:creationId xmlns:a16="http://schemas.microsoft.com/office/drawing/2014/main" id="{4D97EDC3-8740-4095-A9E6-78AC649A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6" y="-17579"/>
            <a:ext cx="12283486" cy="6910385"/>
          </a:xfrm>
          <a:prstGeom prst="rect">
            <a:avLst/>
          </a:prstGeom>
        </p:spPr>
      </p:pic>
      <p:sp>
        <p:nvSpPr>
          <p:cNvPr id="91" name="Google Shape;91;p4"/>
          <p:cNvSpPr txBox="1"/>
          <p:nvPr/>
        </p:nvSpPr>
        <p:spPr>
          <a:xfrm>
            <a:off x="1002835" y="984176"/>
            <a:ext cx="10094843" cy="6758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ct val="100000"/>
              <a:buFont typeface="Arial"/>
              <a:buNone/>
            </a:pPr>
            <a:r>
              <a:rPr lang="es-CO" sz="4000" dirty="0">
                <a:solidFill>
                  <a:srgbClr val="5700FE"/>
                </a:solidFill>
                <a:latin typeface="Arial Black" panose="020B0A04020102020204" pitchFamily="34" charset="0"/>
                <a:ea typeface="Calibri"/>
                <a:cs typeface="Calibri"/>
                <a:sym typeface="Calibri"/>
              </a:rPr>
              <a:t>PRESENT SIMPLE</a:t>
            </a:r>
            <a:endParaRPr sz="200" dirty="0">
              <a:solidFill>
                <a:srgbClr val="5700FE"/>
              </a:solidFill>
              <a:latin typeface="Arial Black" panose="020B0A04020102020204" pitchFamily="34" charset="0"/>
            </a:endParaRPr>
          </a:p>
          <a:p>
            <a:pPr marL="0" marR="0" lvl="0" indent="0" algn="ctr" rtl="0">
              <a:lnSpc>
                <a:spcPct val="90000"/>
              </a:lnSpc>
              <a:spcBef>
                <a:spcPts val="1000"/>
              </a:spcBef>
              <a:spcAft>
                <a:spcPts val="0"/>
              </a:spcAft>
              <a:buClr>
                <a:schemeClr val="dk1"/>
              </a:buClr>
              <a:buSzPct val="100000"/>
              <a:buFont typeface="Arial"/>
              <a:buNone/>
            </a:pPr>
            <a:endParaRPr sz="1050" dirty="0">
              <a:solidFill>
                <a:srgbClr val="5700FE"/>
              </a:solidFill>
              <a:latin typeface="Calibri"/>
              <a:ea typeface="Calibri"/>
              <a:cs typeface="Calibri"/>
              <a:sym typeface="Calibri"/>
            </a:endParaRPr>
          </a:p>
        </p:txBody>
      </p:sp>
      <p:sp>
        <p:nvSpPr>
          <p:cNvPr id="5" name="Google Shape;85;p1">
            <a:extLst>
              <a:ext uri="{FF2B5EF4-FFF2-40B4-BE49-F238E27FC236}">
                <a16:creationId xmlns:a16="http://schemas.microsoft.com/office/drawing/2014/main" id="{636A95AD-C667-4D17-8AD3-334971B8F44F}"/>
              </a:ext>
            </a:extLst>
          </p:cNvPr>
          <p:cNvSpPr txBox="1">
            <a:spLocks/>
          </p:cNvSpPr>
          <p:nvPr/>
        </p:nvSpPr>
        <p:spPr>
          <a:xfrm>
            <a:off x="377483" y="1518335"/>
            <a:ext cx="11437034" cy="77764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800"/>
            </a:pPr>
            <a:r>
              <a:rPr lang="en-US" sz="2400" b="1" dirty="0">
                <a:solidFill>
                  <a:srgbClr val="FF0066"/>
                </a:solidFill>
                <a:latin typeface="Calibri Light" panose="020F0302020204030204" pitchFamily="34" charset="0"/>
                <a:cs typeface="Calibri Light" panose="020F0302020204030204" pitchFamily="34" charset="0"/>
              </a:rPr>
              <a:t>AFFIRMATIVE</a:t>
            </a:r>
          </a:p>
          <a:p>
            <a:pPr algn="just">
              <a:lnSpc>
                <a:spcPct val="90000"/>
              </a:lnSpc>
              <a:buClr>
                <a:schemeClr val="dk1"/>
              </a:buClr>
              <a:buSzPts val="4800"/>
            </a:pPr>
            <a:endParaRPr lang="en-US" sz="2400" b="1" dirty="0">
              <a:latin typeface="Calibri Light" panose="020F0302020204030204" pitchFamily="34" charset="0"/>
              <a:cs typeface="Calibri Light" panose="020F0302020204030204" pitchFamily="34" charset="0"/>
            </a:endParaRPr>
          </a:p>
        </p:txBody>
      </p:sp>
      <p:graphicFrame>
        <p:nvGraphicFramePr>
          <p:cNvPr id="18" name="Google Shape;106;p3">
            <a:extLst>
              <a:ext uri="{FF2B5EF4-FFF2-40B4-BE49-F238E27FC236}">
                <a16:creationId xmlns:a16="http://schemas.microsoft.com/office/drawing/2014/main" id="{BD3CCFBD-D05D-426F-B411-298C2F6AB42A}"/>
              </a:ext>
            </a:extLst>
          </p:cNvPr>
          <p:cNvGraphicFramePr/>
          <p:nvPr>
            <p:extLst>
              <p:ext uri="{D42A27DB-BD31-4B8C-83A1-F6EECF244321}">
                <p14:modId xmlns:p14="http://schemas.microsoft.com/office/powerpoint/2010/main" val="4167712436"/>
              </p:ext>
            </p:extLst>
          </p:nvPr>
        </p:nvGraphicFramePr>
        <p:xfrm>
          <a:off x="1015191" y="2743185"/>
          <a:ext cx="10161618" cy="1371630"/>
        </p:xfrm>
        <a:graphic>
          <a:graphicData uri="http://schemas.openxmlformats.org/drawingml/2006/table">
            <a:tbl>
              <a:tblPr firstRow="1" bandRow="1">
                <a:noFill/>
              </a:tblPr>
              <a:tblGrid>
                <a:gridCol w="3098189">
                  <a:extLst>
                    <a:ext uri="{9D8B030D-6E8A-4147-A177-3AD203B41FA5}">
                      <a16:colId xmlns:a16="http://schemas.microsoft.com/office/drawing/2014/main" val="20000"/>
                    </a:ext>
                  </a:extLst>
                </a:gridCol>
                <a:gridCol w="3098189">
                  <a:extLst>
                    <a:ext uri="{9D8B030D-6E8A-4147-A177-3AD203B41FA5}">
                      <a16:colId xmlns:a16="http://schemas.microsoft.com/office/drawing/2014/main" val="20001"/>
                    </a:ext>
                  </a:extLst>
                </a:gridCol>
                <a:gridCol w="3965240">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SUBJECT</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VERB </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s-CO"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rPr>
                        <a:t>COMPLEMENT</a:t>
                      </a:r>
                      <a:endParaRPr lang="es-CO" sz="18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I –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You</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We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They</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a:solidFill>
                            <a:srgbClr val="5700FE"/>
                          </a:solidFill>
                          <a:latin typeface="Calibri Light" panose="020F0302020204030204" pitchFamily="34" charset="0"/>
                          <a:ea typeface="Arial"/>
                          <a:cs typeface="Calibri Light" panose="020F0302020204030204" pitchFamily="34" charset="0"/>
                          <a:sym typeface="Arial"/>
                        </a:rPr>
                        <a:t>transfer </a:t>
                      </a:r>
                      <a:endParaRPr sz="1200" b="1" i="0" u="none" strike="noStrike" cap="none" dirty="0">
                        <a:solidFill>
                          <a:srgbClr val="5700FE"/>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money</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every</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month</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He-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She</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It</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800"/>
                        <a:buFont typeface="Arial"/>
                        <a:buNone/>
                      </a:pPr>
                      <a:r>
                        <a:rPr lang="es-CO" sz="2400" b="1" i="0" u="none" strike="noStrike" cap="none" dirty="0" err="1">
                          <a:solidFill>
                            <a:srgbClr val="5700FE"/>
                          </a:solidFill>
                          <a:latin typeface="Calibri Light" panose="020F0302020204030204" pitchFamily="34" charset="0"/>
                          <a:ea typeface="Arial"/>
                          <a:cs typeface="Calibri Light" panose="020F0302020204030204" pitchFamily="34" charset="0"/>
                          <a:sym typeface="Arial"/>
                        </a:rPr>
                        <a:t>transfer</a:t>
                      </a:r>
                      <a:r>
                        <a:rPr lang="es-CO" sz="2400" b="1" i="0" u="none" strike="noStrike" cap="none" dirty="0" err="1">
                          <a:solidFill>
                            <a:srgbClr val="FF0066"/>
                          </a:solidFill>
                          <a:latin typeface="Calibri Light" panose="020F0302020204030204" pitchFamily="34" charset="0"/>
                          <a:ea typeface="Arial"/>
                          <a:cs typeface="Calibri Light" panose="020F0302020204030204" pitchFamily="34" charset="0"/>
                          <a:sym typeface="Arial"/>
                        </a:rPr>
                        <a:t>s</a:t>
                      </a:r>
                      <a:endParaRPr sz="2400" b="1" i="0" u="none" strike="noStrike" cap="none" dirty="0">
                        <a:solidFill>
                          <a:srgbClr val="FF0066"/>
                        </a:solidFill>
                        <a:latin typeface="Calibri Light" panose="020F0302020204030204" pitchFamily="34" charset="0"/>
                        <a:ea typeface="Arial"/>
                        <a:cs typeface="Calibri Light" panose="020F0302020204030204" pitchFamily="34" charset="0"/>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2800"/>
                        <a:buFont typeface="Arial"/>
                        <a:buNone/>
                      </a:pP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money</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every</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 </a:t>
                      </a:r>
                      <a:r>
                        <a:rPr lang="es-CO" sz="2400" b="1" i="0" u="none" strike="noStrike" cap="none" dirty="0" err="1">
                          <a:solidFill>
                            <a:schemeClr val="tx1"/>
                          </a:solidFill>
                          <a:latin typeface="Calibri Light" panose="020F0302020204030204" pitchFamily="34" charset="0"/>
                          <a:ea typeface="Arial"/>
                          <a:cs typeface="Calibri Light" panose="020F0302020204030204" pitchFamily="34" charset="0"/>
                          <a:sym typeface="Arial"/>
                        </a:rPr>
                        <a:t>month</a:t>
                      </a:r>
                      <a:r>
                        <a:rPr lang="es-CO"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rPr>
                        <a:t>.</a:t>
                      </a:r>
                      <a:endParaRPr sz="2400" b="1" i="0" u="none" strike="noStrike" cap="none" dirty="0">
                        <a:solidFill>
                          <a:schemeClr val="tx1"/>
                        </a:solidFill>
                        <a:latin typeface="Calibri Light" panose="020F0302020204030204" pitchFamily="34" charset="0"/>
                        <a:ea typeface="Arial"/>
                        <a:cs typeface="Calibri Light" panose="020F0302020204030204" pitchFamily="34" charset="0"/>
                        <a:sym typeface="Arial"/>
                      </a:endParaRPr>
                    </a:p>
                  </a:txBody>
                  <a:tcPr marL="91450" marR="91450" marT="45725" marB="45725"/>
                </a:tc>
                <a:extLst>
                  <a:ext uri="{0D108BD9-81ED-4DB2-BD59-A6C34878D82A}">
                    <a16:rowId xmlns:a16="http://schemas.microsoft.com/office/drawing/2014/main" val="10002"/>
                  </a:ext>
                </a:extLst>
              </a:tr>
            </a:tbl>
          </a:graphicData>
        </a:graphic>
      </p:graphicFrame>
      <p:sp>
        <p:nvSpPr>
          <p:cNvPr id="19" name="Diagrama de flujo: conector 18">
            <a:extLst>
              <a:ext uri="{FF2B5EF4-FFF2-40B4-BE49-F238E27FC236}">
                <a16:creationId xmlns:a16="http://schemas.microsoft.com/office/drawing/2014/main" id="{33FE3455-E6C8-493D-9B37-C4C18F31869A}"/>
              </a:ext>
            </a:extLst>
          </p:cNvPr>
          <p:cNvSpPr/>
          <p:nvPr/>
        </p:nvSpPr>
        <p:spPr>
          <a:xfrm>
            <a:off x="4834461" y="5008649"/>
            <a:ext cx="1596514" cy="1429774"/>
          </a:xfrm>
          <a:prstGeom prst="flowChartConnector">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Light" panose="020F0302020204030204" pitchFamily="34" charset="0"/>
                <a:cs typeface="Calibri Light" panose="020F0302020204030204" pitchFamily="34" charset="0"/>
              </a:rPr>
              <a:t>S or ES</a:t>
            </a:r>
          </a:p>
        </p:txBody>
      </p:sp>
      <p:sp>
        <p:nvSpPr>
          <p:cNvPr id="3" name="Abrir llave 2">
            <a:extLst>
              <a:ext uri="{FF2B5EF4-FFF2-40B4-BE49-F238E27FC236}">
                <a16:creationId xmlns:a16="http://schemas.microsoft.com/office/drawing/2014/main" id="{DF77CE08-804F-47B4-A449-FA8D0A34CEE2}"/>
              </a:ext>
            </a:extLst>
          </p:cNvPr>
          <p:cNvSpPr/>
          <p:nvPr/>
        </p:nvSpPr>
        <p:spPr>
          <a:xfrm rot="16200000">
            <a:off x="5376245" y="3085494"/>
            <a:ext cx="512947" cy="2952477"/>
          </a:xfrm>
          <a:prstGeom prst="leftBrace">
            <a:avLst/>
          </a:prstGeom>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105972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3016</TotalTime>
  <Words>2176</Words>
  <Application>Microsoft Office PowerPoint</Application>
  <PresentationFormat>Panorámica</PresentationFormat>
  <Paragraphs>457</Paragraphs>
  <Slides>60</Slides>
  <Notes>59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60</vt:i4>
      </vt:variant>
    </vt:vector>
  </HeadingPairs>
  <TitlesOfParts>
    <vt:vector size="65" baseType="lpstr">
      <vt:lpstr>Calibri</vt:lpstr>
      <vt:lpstr>Arial Black</vt:lpstr>
      <vt:lpstr>Arial</vt:lpstr>
      <vt:lpstr>Calibri Light</vt:lpstr>
      <vt:lpstr>Tema de Office</vt:lpstr>
      <vt:lpstr>Presentación de PowerPoint</vt:lpstr>
      <vt:lpstr>HOW OFTEN DO YOU STUDY PROGRAMMING?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STRATEGIES </dc:title>
  <dc:creator>LUIS FERNANDO IBAÑEZ CARDENAS</dc:creator>
  <cp:lastModifiedBy>Luis Fernando  Ibáñez Cárdenas</cp:lastModifiedBy>
  <cp:revision>364</cp:revision>
  <dcterms:created xsi:type="dcterms:W3CDTF">2021-05-20T22:51:55Z</dcterms:created>
  <dcterms:modified xsi:type="dcterms:W3CDTF">2022-04-13T19:09:44Z</dcterms:modified>
</cp:coreProperties>
</file>