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5"/>
  </p:notesMasterIdLst>
  <p:sldIdLst>
    <p:sldId id="406" r:id="rId2"/>
    <p:sldId id="256" r:id="rId3"/>
    <p:sldId id="257" r:id="rId4"/>
    <p:sldId id="390" r:id="rId5"/>
    <p:sldId id="413" r:id="rId6"/>
    <p:sldId id="414" r:id="rId7"/>
    <p:sldId id="370" r:id="rId8"/>
    <p:sldId id="426" r:id="rId9"/>
    <p:sldId id="412" r:id="rId10"/>
    <p:sldId id="415" r:id="rId11"/>
    <p:sldId id="416" r:id="rId12"/>
    <p:sldId id="417" r:id="rId13"/>
    <p:sldId id="418" r:id="rId14"/>
    <p:sldId id="419" r:id="rId15"/>
    <p:sldId id="421" r:id="rId16"/>
    <p:sldId id="420" r:id="rId17"/>
    <p:sldId id="422" r:id="rId18"/>
    <p:sldId id="423" r:id="rId19"/>
    <p:sldId id="424" r:id="rId20"/>
    <p:sldId id="425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399" r:id="rId30"/>
    <p:sldId id="400" r:id="rId31"/>
    <p:sldId id="401" r:id="rId32"/>
    <p:sldId id="402" r:id="rId33"/>
    <p:sldId id="435" r:id="rId34"/>
    <p:sldId id="436" r:id="rId35"/>
    <p:sldId id="437" r:id="rId36"/>
    <p:sldId id="438" r:id="rId37"/>
    <p:sldId id="439" r:id="rId38"/>
    <p:sldId id="440" r:id="rId39"/>
    <p:sldId id="441" r:id="rId40"/>
    <p:sldId id="442" r:id="rId41"/>
    <p:sldId id="449" r:id="rId42"/>
    <p:sldId id="443" r:id="rId43"/>
    <p:sldId id="444" r:id="rId44"/>
    <p:sldId id="445" r:id="rId45"/>
    <p:sldId id="446" r:id="rId46"/>
    <p:sldId id="448" r:id="rId47"/>
    <p:sldId id="450" r:id="rId48"/>
    <p:sldId id="451" r:id="rId49"/>
    <p:sldId id="452" r:id="rId50"/>
    <p:sldId id="453" r:id="rId51"/>
    <p:sldId id="454" r:id="rId52"/>
    <p:sldId id="455" r:id="rId53"/>
    <p:sldId id="456" r:id="rId54"/>
  </p:sldIdLst>
  <p:sldSz cx="12192000" cy="6858000"/>
  <p:notesSz cx="6858000" cy="9144000"/>
  <p:embeddedFontLst>
    <p:embeddedFont>
      <p:font typeface="Arial Black" panose="020B0A04020102020204" pitchFamily="34" charset="0"/>
      <p:bold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libri Light" panose="020F0302020204030204" pitchFamily="34" charset="0"/>
      <p:regular r:id="rId61"/>
      <p: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3" roundtripDataSignature="AMtx7mh5QiVL6wHBwzw8aNvGRnAcqZf7r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Fernando  Ibáñez Cárdenas" initials="LFIC" lastIdx="1" clrIdx="0">
    <p:extLst>
      <p:ext uri="{19B8F6BF-5375-455C-9EA6-DF929625EA0E}">
        <p15:presenceInfo xmlns:p15="http://schemas.microsoft.com/office/powerpoint/2012/main" userId="Luis Fernando  Ibáñez Cárden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A3C8"/>
    <a:srgbClr val="F2FF10"/>
    <a:srgbClr val="2F528F"/>
    <a:srgbClr val="FF3B3B"/>
    <a:srgbClr val="5700FE"/>
    <a:srgbClr val="3C68C3"/>
    <a:srgbClr val="7097F7"/>
    <a:srgbClr val="0070C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8B90C5-79CD-42E6-BF4C-61324DA544DB}">
  <a:tblStyle styleId="{9A8B90C5-79CD-42E6-BF4C-61324DA544D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 snapToGrid="0">
      <p:cViewPr>
        <p:scale>
          <a:sx n="70" d="100"/>
          <a:sy n="70" d="100"/>
        </p:scale>
        <p:origin x="69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9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93" Type="http://customschemas.google.com/relationships/presentationmetadata" Target="metadata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9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875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5072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5889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200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557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62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454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71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9957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506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273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930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080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757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3066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863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0274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409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495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86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954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3757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23748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07964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2150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95296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61317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63356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5173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99353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15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3901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29369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84462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66888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91278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1116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5208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45645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9597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4869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77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09721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75870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5873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349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377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92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97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760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zizz.com/admin/quiz/5f2227c684aa28001b07dce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englishteens.britishcouncil.org/vocabulary/vocabulary-games/wordshak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es/resource/284989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BrjdyavqkI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liveworksheets.com/worksheets/en/English_as_a_Second_Language_(ESL)/Future_-_will/Future_simple._will_ns601964a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amboozle.com/game/21224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A327BA4-8DAD-4450-A65E-A80DAE1EB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327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A8400ED-80B3-42F3-AE50-3E01AFEFABFC}"/>
              </a:ext>
            </a:extLst>
          </p:cNvPr>
          <p:cNvSpPr txBox="1"/>
          <p:nvPr/>
        </p:nvSpPr>
        <p:spPr>
          <a:xfrm>
            <a:off x="3685308" y="50113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 Black" panose="020B0604020202020204" pitchFamily="34" charset="0"/>
              </a:rPr>
              <a:t>WELCOME UNIT 4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3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4671348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800" dirty="0" err="1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Nathaly</a:t>
            </a: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</a:t>
            </a:r>
            <a:r>
              <a:rPr lang="es-CO" sz="48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is</a:t>
            </a: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</a:t>
            </a:r>
            <a:r>
              <a:rPr lang="es-CO" sz="4800" dirty="0" err="1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go</a:t>
            </a:r>
            <a:r>
              <a:rPr lang="es-CO" sz="4800" dirty="0" err="1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ing</a:t>
            </a: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</a:t>
            </a:r>
            <a:r>
              <a:rPr lang="es-CO" sz="4800" dirty="0" err="1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to</a:t>
            </a: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</a:t>
            </a:r>
            <a:r>
              <a:rPr lang="es-CO" sz="4800" dirty="0" err="1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start</a:t>
            </a: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a new C++ Project </a:t>
            </a:r>
            <a:r>
              <a:rPr lang="es-CO" sz="4800" dirty="0" err="1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next</a:t>
            </a:r>
            <a:r>
              <a:rPr lang="es-CO" sz="48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 </a:t>
            </a:r>
            <a:r>
              <a:rPr lang="es-CO" sz="4800" dirty="0" err="1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week</a:t>
            </a: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.</a:t>
            </a:r>
            <a:endParaRPr sz="6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La computadora tiene cara de mujer - Infobae">
            <a:extLst>
              <a:ext uri="{FF2B5EF4-FFF2-40B4-BE49-F238E27FC236}">
                <a16:creationId xmlns:a16="http://schemas.microsoft.com/office/drawing/2014/main" id="{87400B31-6EF8-433E-9127-2BF6D9E03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913" y="1055076"/>
            <a:ext cx="5874173" cy="30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0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4671348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We </a:t>
            </a:r>
            <a:r>
              <a:rPr lang="en-US" sz="48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are</a:t>
            </a:r>
            <a:r>
              <a:rPr lang="en-US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go</a:t>
            </a:r>
            <a:r>
              <a:rPr lang="en-US" sz="48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ing</a:t>
            </a:r>
            <a:r>
              <a:rPr lang="en-US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to create a Tic Tac Toe game using Python</a:t>
            </a: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.</a:t>
            </a:r>
            <a:endParaRPr sz="6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Tic Tac Toe Glow - Apps en Google Play">
            <a:extLst>
              <a:ext uri="{FF2B5EF4-FFF2-40B4-BE49-F238E27FC236}">
                <a16:creationId xmlns:a16="http://schemas.microsoft.com/office/drawing/2014/main" id="{89B7B526-4852-442D-9F05-7670E5D69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523" y="791925"/>
            <a:ext cx="3629465" cy="362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25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3" y="4980838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Ronald and Martin </a:t>
            </a:r>
            <a:r>
              <a:rPr lang="en-US" sz="32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are</a:t>
            </a:r>
            <a:r>
              <a:rPr lang="en-US" sz="32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go</a:t>
            </a:r>
            <a:r>
              <a:rPr lang="en-US" sz="32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ing</a:t>
            </a:r>
            <a:r>
              <a:rPr lang="en-US" sz="32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to create an app for the new clients of the company</a:t>
            </a:r>
            <a:r>
              <a:rPr lang="es-CO" sz="32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.</a:t>
            </a:r>
            <a:endParaRPr sz="2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9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Two men working together, looking at a computer screen. stock photo">
            <a:extLst>
              <a:ext uri="{FF2B5EF4-FFF2-40B4-BE49-F238E27FC236}">
                <a16:creationId xmlns:a16="http://schemas.microsoft.com/office/drawing/2014/main" id="{6163750D-C072-47AD-88A6-1F296273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1466068"/>
            <a:ext cx="4813300" cy="32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5065244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When I finish this course, I’</a:t>
            </a:r>
            <a:r>
              <a:rPr lang="en-US" sz="36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m</a:t>
            </a:r>
            <a:r>
              <a:rPr lang="en-US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go</a:t>
            </a:r>
            <a:r>
              <a:rPr lang="en-US" sz="36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ing</a:t>
            </a:r>
            <a:r>
              <a:rPr lang="en-US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to ask for a promotion in my work</a:t>
            </a:r>
            <a:r>
              <a:rPr lang="es-CO" sz="32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. </a:t>
            </a:r>
            <a:endParaRPr sz="2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9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Interfaz de usuario gráfica, Texto, Pizarra&#10;&#10;Descripción generada automáticamente">
            <a:extLst>
              <a:ext uri="{FF2B5EF4-FFF2-40B4-BE49-F238E27FC236}">
                <a16:creationId xmlns:a16="http://schemas.microsoft.com/office/drawing/2014/main" id="{E9E3428C-5B51-4B9F-953B-C075FF57D21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9352" y="994634"/>
            <a:ext cx="7441809" cy="381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74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711858" y="4924279"/>
            <a:ext cx="10768284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Antonio </a:t>
            </a:r>
            <a:r>
              <a:rPr lang="en-US" sz="36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is</a:t>
            </a:r>
            <a:r>
              <a:rPr lang="en-US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tak</a:t>
            </a:r>
            <a:r>
              <a:rPr lang="en-US" sz="36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ing</a:t>
            </a:r>
            <a:r>
              <a:rPr lang="en-US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a programming course; he </a:t>
            </a:r>
            <a:r>
              <a:rPr lang="en-US" sz="36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is</a:t>
            </a:r>
            <a:r>
              <a:rPr lang="en-US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go</a:t>
            </a:r>
            <a:r>
              <a:rPr lang="en-US" sz="36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ing</a:t>
            </a:r>
            <a:r>
              <a:rPr lang="en-US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to be the new programmer of the team</a:t>
            </a:r>
            <a:r>
              <a:rPr lang="es-CO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. </a:t>
            </a:r>
            <a:endParaRPr sz="2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9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54,423 Man Coding Stock Photos, Pictures &amp; Royalty-Free Images - iStock">
            <a:extLst>
              <a:ext uri="{FF2B5EF4-FFF2-40B4-BE49-F238E27FC236}">
                <a16:creationId xmlns:a16="http://schemas.microsoft.com/office/drawing/2014/main" id="{6D3211E4-2DF3-424B-85DB-5A0F01E4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337" y="1223888"/>
            <a:ext cx="4977326" cy="33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1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2704423"/>
            <a:ext cx="10094843" cy="144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LET’S ANALYZE THE FOLLOWING EXAMPLE</a:t>
            </a: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183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168493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00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THESE ARE JULIETH’S PLAN FOR THE WEEK. </a:t>
            </a:r>
            <a:endParaRPr lang="en-US" sz="40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105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24851FC6-D820-4D84-B183-271CBC067AE6}"/>
              </a:ext>
            </a:extLst>
          </p:cNvPr>
          <p:cNvSpPr txBox="1">
            <a:spLocks/>
          </p:cNvSpPr>
          <p:nvPr/>
        </p:nvSpPr>
        <p:spPr>
          <a:xfrm>
            <a:off x="647114" y="2661586"/>
            <a:ext cx="7582486" cy="3457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Buy a new Mac in iShop on Monday.</a:t>
            </a:r>
          </a:p>
          <a:p>
            <a:pPr>
              <a:lnSpc>
                <a:spcPct val="150000"/>
              </a:lnSpc>
            </a:pPr>
            <a:r>
              <a:rPr lang="en-US" sz="44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 at the office the whole week. </a:t>
            </a:r>
          </a:p>
          <a:p>
            <a:pPr>
              <a:lnSpc>
                <a:spcPct val="150000"/>
              </a:lnSpc>
            </a:pPr>
            <a:r>
              <a:rPr lang="en-US" sz="44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Make a back up of old laptop on Tuesday.</a:t>
            </a:r>
          </a:p>
          <a:p>
            <a:pPr>
              <a:lnSpc>
                <a:spcPct val="150000"/>
              </a:lnSpc>
            </a:pPr>
            <a:r>
              <a:rPr lang="en-US" sz="44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Attend phone calls. </a:t>
            </a:r>
          </a:p>
          <a:p>
            <a:pPr>
              <a:lnSpc>
                <a:spcPct val="150000"/>
              </a:lnSpc>
            </a:pPr>
            <a:r>
              <a:rPr lang="en-US" sz="44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Have a meeting with new colleagues on Friday. </a:t>
            </a:r>
            <a:endParaRPr lang="en-US" sz="4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Imagen 9" descr="Forma&#10;&#10;Descripción generada automáticamente">
            <a:extLst>
              <a:ext uri="{FF2B5EF4-FFF2-40B4-BE49-F238E27FC236}">
                <a16:creationId xmlns:a16="http://schemas.microsoft.com/office/drawing/2014/main" id="{B1637EF0-AE52-4EB3-AB4E-E8C35AB38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908" y="4385080"/>
            <a:ext cx="1322838" cy="938398"/>
          </a:xfrm>
          <a:prstGeom prst="rect">
            <a:avLst/>
          </a:prstGeom>
        </p:spPr>
      </p:pic>
      <p:pic>
        <p:nvPicPr>
          <p:cNvPr id="16" name="Imagen 15" descr="Forma&#10;&#10;Descripción generada automáticamente">
            <a:extLst>
              <a:ext uri="{FF2B5EF4-FFF2-40B4-BE49-F238E27FC236}">
                <a16:creationId xmlns:a16="http://schemas.microsoft.com/office/drawing/2014/main" id="{61FA6892-C8C6-4F89-A34A-EDC5ECCA2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003" y="3262655"/>
            <a:ext cx="1322838" cy="93839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AC58315-6DF5-45A6-B899-9F6C398C081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1841" y="2230128"/>
            <a:ext cx="4876699" cy="3003452"/>
          </a:xfrm>
          <a:prstGeom prst="rect">
            <a:avLst/>
          </a:prstGeom>
        </p:spPr>
      </p:pic>
      <p:pic>
        <p:nvPicPr>
          <p:cNvPr id="18" name="Imagen 17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CCE55D1-901A-4FBA-AC61-5699593354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34" t="25633" r="33718" b="24704"/>
          <a:stretch/>
        </p:blipFill>
        <p:spPr>
          <a:xfrm>
            <a:off x="137858" y="2517192"/>
            <a:ext cx="834683" cy="920421"/>
          </a:xfrm>
          <a:prstGeom prst="rect">
            <a:avLst/>
          </a:prstGeom>
        </p:spPr>
      </p:pic>
      <p:pic>
        <p:nvPicPr>
          <p:cNvPr id="27" name="Imagen 26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3249993-7A52-4544-8ED2-9955D7F53F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34" t="25633" r="33718" b="24704"/>
          <a:stretch/>
        </p:blipFill>
        <p:spPr>
          <a:xfrm>
            <a:off x="0" y="4960508"/>
            <a:ext cx="834683" cy="920421"/>
          </a:xfrm>
          <a:prstGeom prst="rect">
            <a:avLst/>
          </a:prstGeom>
        </p:spPr>
      </p:pic>
      <p:pic>
        <p:nvPicPr>
          <p:cNvPr id="28" name="Imagen 27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FC7DD99-1442-4D3B-B4C0-5963B094DF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34" t="25633" r="33718" b="24704"/>
          <a:stretch/>
        </p:blipFill>
        <p:spPr>
          <a:xfrm>
            <a:off x="82336" y="3738850"/>
            <a:ext cx="834683" cy="92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01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168493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WHAT </a:t>
            </a:r>
            <a:r>
              <a:rPr lang="en-US" sz="40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IS</a:t>
            </a:r>
            <a:r>
              <a:rPr lang="en-US" sz="4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JULIETH GO</a:t>
            </a:r>
            <a:r>
              <a:rPr lang="en-US" sz="40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ING</a:t>
            </a:r>
            <a:r>
              <a:rPr lang="en-US" sz="4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TO DO NEXT WEEK? </a:t>
            </a:r>
            <a:endParaRPr lang="en-US" sz="4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105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24851FC6-D820-4D84-B183-271CBC067AE6}"/>
              </a:ext>
            </a:extLst>
          </p:cNvPr>
          <p:cNvSpPr txBox="1">
            <a:spLocks/>
          </p:cNvSpPr>
          <p:nvPr/>
        </p:nvSpPr>
        <p:spPr>
          <a:xfrm>
            <a:off x="4431323" y="2561964"/>
            <a:ext cx="7672828" cy="3457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She </a:t>
            </a:r>
            <a:r>
              <a:rPr lang="en-US" sz="2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go</a:t>
            </a:r>
            <a:r>
              <a:rPr lang="en-US" sz="2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</a:t>
            </a: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buy a new Mac.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She is</a:t>
            </a:r>
            <a:r>
              <a:rPr lang="en-US" sz="2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n’t</a:t>
            </a: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go</a:t>
            </a:r>
            <a:r>
              <a:rPr lang="en-US" sz="2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</a:t>
            </a: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work at her office the whole week.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She is</a:t>
            </a:r>
            <a:r>
              <a:rPr lang="en-US" sz="2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n’t</a:t>
            </a: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go</a:t>
            </a:r>
            <a:r>
              <a:rPr lang="en-US" sz="2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</a:t>
            </a: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attend phone calls during her working hours.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She </a:t>
            </a:r>
            <a:r>
              <a:rPr lang="en-US" sz="2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go</a:t>
            </a:r>
            <a:r>
              <a:rPr lang="en-US" sz="2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</a:t>
            </a: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have a meeting with new colleagues on Friday. 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AC58315-6DF5-45A6-B899-9F6C398C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9" y="2798902"/>
            <a:ext cx="4525302" cy="278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63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887414" y="2296460"/>
            <a:ext cx="10325685" cy="144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LET’S SEE SOME QUESTIONS ABOUT JULIETH’S PLANS</a:t>
            </a: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581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950719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6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QUESTIONS</a:t>
            </a:r>
            <a:endParaRPr lang="en-US" sz="8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16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24851FC6-D820-4D84-B183-271CBC067AE6}"/>
              </a:ext>
            </a:extLst>
          </p:cNvPr>
          <p:cNvSpPr txBox="1">
            <a:spLocks/>
          </p:cNvSpPr>
          <p:nvPr/>
        </p:nvSpPr>
        <p:spPr>
          <a:xfrm>
            <a:off x="440127" y="2268501"/>
            <a:ext cx="8830482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Where</a:t>
            </a: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b="1" dirty="0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Julieth</a:t>
            </a: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go</a:t>
            </a:r>
            <a:r>
              <a:rPr lang="en-US" sz="3600" b="1" dirty="0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</a:t>
            </a: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buy the Mac? </a:t>
            </a:r>
          </a:p>
        </p:txBody>
      </p:sp>
      <p:sp>
        <p:nvSpPr>
          <p:cNvPr id="6" name="Google Shape;85;p1">
            <a:extLst>
              <a:ext uri="{FF2B5EF4-FFF2-40B4-BE49-F238E27FC236}">
                <a16:creationId xmlns:a16="http://schemas.microsoft.com/office/drawing/2014/main" id="{9E97AEF7-F01D-4548-8AB7-D77431EA0655}"/>
              </a:ext>
            </a:extLst>
          </p:cNvPr>
          <p:cNvSpPr txBox="1">
            <a:spLocks/>
          </p:cNvSpPr>
          <p:nvPr/>
        </p:nvSpPr>
        <p:spPr>
          <a:xfrm>
            <a:off x="440127" y="3331114"/>
            <a:ext cx="8830482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b="1" dirty="0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Julieth</a:t>
            </a: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go</a:t>
            </a:r>
            <a:r>
              <a:rPr lang="en-US" sz="3600" b="1" dirty="0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</a:t>
            </a: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do on Tuesday? </a:t>
            </a:r>
          </a:p>
        </p:txBody>
      </p:sp>
      <p:sp>
        <p:nvSpPr>
          <p:cNvPr id="8" name="Google Shape;85;p1">
            <a:extLst>
              <a:ext uri="{FF2B5EF4-FFF2-40B4-BE49-F238E27FC236}">
                <a16:creationId xmlns:a16="http://schemas.microsoft.com/office/drawing/2014/main" id="{E7E8CA14-C021-41D4-8462-8F9B2B0359F2}"/>
              </a:ext>
            </a:extLst>
          </p:cNvPr>
          <p:cNvSpPr txBox="1">
            <a:spLocks/>
          </p:cNvSpPr>
          <p:nvPr/>
        </p:nvSpPr>
        <p:spPr>
          <a:xfrm>
            <a:off x="440127" y="4404420"/>
            <a:ext cx="8830482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</a:t>
            </a: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b="1" dirty="0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she go</a:t>
            </a:r>
            <a:r>
              <a:rPr lang="en-US" sz="3600" b="1" dirty="0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</a:t>
            </a: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have the meeting?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B6F51F1-7CB0-4F5E-9325-59965B0291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0137" y="2501604"/>
            <a:ext cx="4168212" cy="256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C0421FA-42E0-42BD-8ABB-0532FA53E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425526" y="2096085"/>
            <a:ext cx="9340948" cy="177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>
                <a:solidFill>
                  <a:srgbClr val="5700FE"/>
                </a:solidFill>
                <a:latin typeface="Arial Black" panose="020B0A04020102020204" pitchFamily="34" charset="0"/>
              </a:rPr>
              <a:t>ARE YOU GOING TO BE A PROGRAMMER?</a:t>
            </a:r>
            <a:endParaRPr sz="4000" dirty="0">
              <a:solidFill>
                <a:srgbClr val="5700FE"/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3810000" y="3967799"/>
            <a:ext cx="4572000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UNIT 4 | CYCLE 2</a:t>
            </a:r>
            <a:endParaRPr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D8AADE-A7F0-4E04-8DC6-257058B1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210239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115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LET’S PLAY</a:t>
            </a:r>
            <a:endParaRPr sz="10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636A95AD-C667-4D17-8AD3-334971B8F44F}"/>
              </a:ext>
            </a:extLst>
          </p:cNvPr>
          <p:cNvSpPr txBox="1">
            <a:spLocks/>
          </p:cNvSpPr>
          <p:nvPr/>
        </p:nvSpPr>
        <p:spPr>
          <a:xfrm>
            <a:off x="1048578" y="4897691"/>
            <a:ext cx="10094843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24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https://quizizz.com/admin/quiz/5f2227c684aa28001b07dce5</a:t>
            </a:r>
            <a:endParaRPr lang="es-C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C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2FF49D93-9BF0-4A19-A6EF-647D09A329E5}"/>
              </a:ext>
            </a:extLst>
          </p:cNvPr>
          <p:cNvSpPr txBox="1">
            <a:spLocks/>
          </p:cNvSpPr>
          <p:nvPr/>
        </p:nvSpPr>
        <p:spPr>
          <a:xfrm>
            <a:off x="1002835" y="3603554"/>
            <a:ext cx="10094843" cy="90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s-CO" sz="3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Let’s</a:t>
            </a:r>
            <a:r>
              <a:rPr lang="es-CO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challenge</a:t>
            </a:r>
            <a:r>
              <a:rPr lang="es-CO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es-CO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knowledge</a:t>
            </a:r>
            <a:r>
              <a:rPr lang="es-CO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s-CO" sz="3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Quizizz</a:t>
            </a:r>
            <a:r>
              <a:rPr lang="es-CO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00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424B82-CD8F-43D8-B75D-44CB52F63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7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994803" y="3546075"/>
            <a:ext cx="10094843" cy="9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9600" dirty="0">
                <a:solidFill>
                  <a:srgbClr val="FF0066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PREDICTIONS</a:t>
            </a:r>
            <a:endParaRPr sz="3200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565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950719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PREDICTIONS</a:t>
            </a:r>
            <a:endParaRPr lang="en-US"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24851FC6-D820-4D84-B183-271CBC067AE6}"/>
              </a:ext>
            </a:extLst>
          </p:cNvPr>
          <p:cNvSpPr txBox="1">
            <a:spLocks/>
          </p:cNvSpPr>
          <p:nvPr/>
        </p:nvSpPr>
        <p:spPr>
          <a:xfrm>
            <a:off x="1680759" y="1645571"/>
            <a:ext cx="8830482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Evidence: </a:t>
            </a: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computer is slowly.</a:t>
            </a:r>
          </a:p>
        </p:txBody>
      </p:sp>
      <p:sp>
        <p:nvSpPr>
          <p:cNvPr id="10" name="Google Shape;85;p1">
            <a:extLst>
              <a:ext uri="{FF2B5EF4-FFF2-40B4-BE49-F238E27FC236}">
                <a16:creationId xmlns:a16="http://schemas.microsoft.com/office/drawing/2014/main" id="{6A469C52-34FC-42F4-9FD4-54940DF34717}"/>
              </a:ext>
            </a:extLst>
          </p:cNvPr>
          <p:cNvSpPr txBox="1">
            <a:spLocks/>
          </p:cNvSpPr>
          <p:nvPr/>
        </p:nvSpPr>
        <p:spPr>
          <a:xfrm>
            <a:off x="1541993" y="5403370"/>
            <a:ext cx="9016525" cy="100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Prediction: </a:t>
            </a: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I’m not going to finish my work on time.</a:t>
            </a:r>
          </a:p>
        </p:txBody>
      </p: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C1AE834-1654-4455-853B-9F0BA41CE0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5813" y="2553661"/>
            <a:ext cx="4540374" cy="319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07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950719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PREDICTIONS</a:t>
            </a:r>
            <a:endParaRPr lang="en-US"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24851FC6-D820-4D84-B183-271CBC067AE6}"/>
              </a:ext>
            </a:extLst>
          </p:cNvPr>
          <p:cNvSpPr txBox="1">
            <a:spLocks/>
          </p:cNvSpPr>
          <p:nvPr/>
        </p:nvSpPr>
        <p:spPr>
          <a:xfrm>
            <a:off x="1680758" y="1645571"/>
            <a:ext cx="9416919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Evidence: </a:t>
            </a: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Jhon’s computer is running out of storage.</a:t>
            </a:r>
          </a:p>
        </p:txBody>
      </p:sp>
      <p:sp>
        <p:nvSpPr>
          <p:cNvPr id="10" name="Google Shape;85;p1">
            <a:extLst>
              <a:ext uri="{FF2B5EF4-FFF2-40B4-BE49-F238E27FC236}">
                <a16:creationId xmlns:a16="http://schemas.microsoft.com/office/drawing/2014/main" id="{6A469C52-34FC-42F4-9FD4-54940DF34717}"/>
              </a:ext>
            </a:extLst>
          </p:cNvPr>
          <p:cNvSpPr txBox="1">
            <a:spLocks/>
          </p:cNvSpPr>
          <p:nvPr/>
        </p:nvSpPr>
        <p:spPr>
          <a:xfrm>
            <a:off x="1541993" y="5403370"/>
            <a:ext cx="9016525" cy="100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Prediction: </a:t>
            </a: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going to buy storage online.</a:t>
            </a:r>
          </a:p>
        </p:txBody>
      </p:sp>
      <p:pic>
        <p:nvPicPr>
          <p:cNvPr id="10242" name="Picture 2" descr="Free Methods to Fix Laptop Running Out of Hard Disk Space Error Easily">
            <a:extLst>
              <a:ext uri="{FF2B5EF4-FFF2-40B4-BE49-F238E27FC236}">
                <a16:creationId xmlns:a16="http://schemas.microsoft.com/office/drawing/2014/main" id="{7969C93B-E3B6-4A51-BFCB-1DA4A07F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02" y="3061213"/>
            <a:ext cx="6298396" cy="18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6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3" y="1089954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THINK FOR PREDICTIONS TO THE FOLLOWING EVENTS</a:t>
            </a:r>
            <a:endParaRPr lang="en-US" sz="5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11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24851FC6-D820-4D84-B183-271CBC067AE6}"/>
              </a:ext>
            </a:extLst>
          </p:cNvPr>
          <p:cNvSpPr txBox="1">
            <a:spLocks/>
          </p:cNvSpPr>
          <p:nvPr/>
        </p:nvSpPr>
        <p:spPr>
          <a:xfrm>
            <a:off x="440145" y="4858802"/>
            <a:ext cx="3443463" cy="136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Weak internet </a:t>
            </a:r>
          </a:p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connection.</a:t>
            </a:r>
          </a:p>
        </p:txBody>
      </p:sp>
      <p:pic>
        <p:nvPicPr>
          <p:cNvPr id="11268" name="Picture 4" descr="Wifi Transparent Low - Bad Wifi Icon, HD Png Download - kindpng">
            <a:extLst>
              <a:ext uri="{FF2B5EF4-FFF2-40B4-BE49-F238E27FC236}">
                <a16:creationId xmlns:a16="http://schemas.microsoft.com/office/drawing/2014/main" id="{43EED03F-A29F-4599-95F8-FD1B3C71D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33" y="3066327"/>
            <a:ext cx="2318088" cy="17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Busy time of businesswoman in hard working. A lot of work. Stress at work.  vector vector de Stock | Adobe Stock">
            <a:extLst>
              <a:ext uri="{FF2B5EF4-FFF2-40B4-BE49-F238E27FC236}">
                <a16:creationId xmlns:a16="http://schemas.microsoft.com/office/drawing/2014/main" id="{0E797A54-61E2-46BE-A7B8-DD89EC06C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11250" r="4283" b="11875"/>
          <a:stretch/>
        </p:blipFill>
        <p:spPr bwMode="auto">
          <a:xfrm>
            <a:off x="4326770" y="2804434"/>
            <a:ext cx="2840769" cy="238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85;p1">
            <a:extLst>
              <a:ext uri="{FF2B5EF4-FFF2-40B4-BE49-F238E27FC236}">
                <a16:creationId xmlns:a16="http://schemas.microsoft.com/office/drawing/2014/main" id="{E5B4B6D8-85F3-4300-AEEF-DA837E659FF5}"/>
              </a:ext>
            </a:extLst>
          </p:cNvPr>
          <p:cNvSpPr txBox="1">
            <a:spLocks/>
          </p:cNvSpPr>
          <p:nvPr/>
        </p:nvSpPr>
        <p:spPr>
          <a:xfrm>
            <a:off x="4025422" y="5252800"/>
            <a:ext cx="3443463" cy="136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lot of work.</a:t>
            </a:r>
          </a:p>
        </p:txBody>
      </p:sp>
      <p:pic>
        <p:nvPicPr>
          <p:cNvPr id="11272" name="Picture 8" descr="85 cool gadgets: Our pick of the best new tech for 2022 | BBC Science Focus  Magazine">
            <a:extLst>
              <a:ext uri="{FF2B5EF4-FFF2-40B4-BE49-F238E27FC236}">
                <a16:creationId xmlns:a16="http://schemas.microsoft.com/office/drawing/2014/main" id="{C1486588-6AD5-46FA-B34E-A501FAB62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80" y="2804434"/>
            <a:ext cx="3176496" cy="238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85;p1">
            <a:extLst>
              <a:ext uri="{FF2B5EF4-FFF2-40B4-BE49-F238E27FC236}">
                <a16:creationId xmlns:a16="http://schemas.microsoft.com/office/drawing/2014/main" id="{37040099-A02E-4110-9B82-08FD7E35AF54}"/>
              </a:ext>
            </a:extLst>
          </p:cNvPr>
          <p:cNvSpPr txBox="1">
            <a:spLocks/>
          </p:cNvSpPr>
          <p:nvPr/>
        </p:nvSpPr>
        <p:spPr>
          <a:xfrm>
            <a:off x="7921180" y="5186806"/>
            <a:ext cx="3443463" cy="136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 gadget.</a:t>
            </a:r>
          </a:p>
        </p:txBody>
      </p:sp>
    </p:spTree>
    <p:extLst>
      <p:ext uri="{BB962C8B-B14F-4D97-AF65-F5344CB8AC3E}">
        <p14:creationId xmlns:p14="http://schemas.microsoft.com/office/powerpoint/2010/main" val="3799575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424B82-CD8F-43D8-B75D-44CB52F63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7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745464" y="3700820"/>
            <a:ext cx="10094843" cy="9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GRAMMAR SPOT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158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3" y="62367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GOING TO</a:t>
            </a:r>
            <a:endParaRPr lang="en-US"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Tabla 3">
            <a:extLst>
              <a:ext uri="{FF2B5EF4-FFF2-40B4-BE49-F238E27FC236}">
                <a16:creationId xmlns:a16="http://schemas.microsoft.com/office/drawing/2014/main" id="{DE4D05E4-E68C-4312-8368-C52AC0648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22302"/>
              </p:ext>
            </p:extLst>
          </p:nvPr>
        </p:nvGraphicFramePr>
        <p:xfrm>
          <a:off x="455842" y="1998512"/>
          <a:ext cx="8128000" cy="338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71809122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3330012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8111971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0005542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08512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SUBJECT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 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GOING 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COMPLEMENT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3877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going</a:t>
                      </a:r>
                      <a:r>
                        <a:rPr lang="es-CO" sz="2400" b="1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</a:t>
                      </a:r>
                      <a:endParaRPr lang="es-CO" sz="2400" b="1" dirty="0">
                        <a:solidFill>
                          <a:srgbClr val="FF0066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travel</a:t>
                      </a:r>
                      <a:endParaRPr lang="es-CO" sz="2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</a:t>
                      </a:r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Medellin</a:t>
                      </a:r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884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You</a:t>
                      </a:r>
                      <a:endParaRPr lang="es-CO" sz="2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042535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He</a:t>
                      </a:r>
                    </a:p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She</a:t>
                      </a:r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It</a:t>
                      </a:r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sz="24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236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We</a:t>
                      </a:r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sz="24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78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They</a:t>
                      </a:r>
                      <a:r>
                        <a:rPr lang="es-CO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O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030960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F7E69B81-DB15-4AF8-A655-BF75F518C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133538"/>
              </p:ext>
            </p:extLst>
          </p:nvPr>
        </p:nvGraphicFramePr>
        <p:xfrm>
          <a:off x="8983539" y="1973112"/>
          <a:ext cx="2709333" cy="341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718091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CONTRACTED FORM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3877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</a:t>
                      </a:r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’m</a:t>
                      </a:r>
                      <a:endParaRPr lang="es-CO" sz="2400" b="1" dirty="0">
                        <a:solidFill>
                          <a:srgbClr val="FF0066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84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You</a:t>
                      </a:r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’re</a:t>
                      </a:r>
                      <a:endParaRPr lang="es-CO" sz="2400" b="1" dirty="0">
                        <a:solidFill>
                          <a:srgbClr val="FF0066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042535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He</a:t>
                      </a:r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’s</a:t>
                      </a:r>
                      <a:endParaRPr lang="es-CO" sz="2400" b="1" dirty="0">
                        <a:solidFill>
                          <a:srgbClr val="FF0066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es-CO" sz="24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She</a:t>
                      </a:r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’s</a:t>
                      </a:r>
                      <a:r>
                        <a:rPr lang="es-CO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CO" sz="24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It</a:t>
                      </a:r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’s</a:t>
                      </a:r>
                      <a:r>
                        <a:rPr lang="es-CO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236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We</a:t>
                      </a:r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’re</a:t>
                      </a:r>
                      <a:r>
                        <a:rPr lang="es-CO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78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They</a:t>
                      </a:r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’re</a:t>
                      </a:r>
                      <a:r>
                        <a:rPr lang="es-CO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030960"/>
                  </a:ext>
                </a:extLst>
              </a:tr>
            </a:tbl>
          </a:graphicData>
        </a:graphic>
      </p:graphicFrame>
      <p:sp>
        <p:nvSpPr>
          <p:cNvPr id="11" name="Google Shape;85;p1">
            <a:extLst>
              <a:ext uri="{FF2B5EF4-FFF2-40B4-BE49-F238E27FC236}">
                <a16:creationId xmlns:a16="http://schemas.microsoft.com/office/drawing/2014/main" id="{1DFFEB7D-B7A7-4372-BE70-0AC2A88D8444}"/>
              </a:ext>
            </a:extLst>
          </p:cNvPr>
          <p:cNvSpPr txBox="1">
            <a:spLocks/>
          </p:cNvSpPr>
          <p:nvPr/>
        </p:nvSpPr>
        <p:spPr>
          <a:xfrm>
            <a:off x="4173779" y="1090422"/>
            <a:ext cx="3443463" cy="136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AFFIRMATIVE</a:t>
            </a:r>
          </a:p>
        </p:txBody>
      </p:sp>
      <p:sp>
        <p:nvSpPr>
          <p:cNvPr id="12" name="Google Shape;565;p27">
            <a:extLst>
              <a:ext uri="{FF2B5EF4-FFF2-40B4-BE49-F238E27FC236}">
                <a16:creationId xmlns:a16="http://schemas.microsoft.com/office/drawing/2014/main" id="{C55A3839-0C66-4CF3-8C65-8E9876E57A0D}"/>
              </a:ext>
            </a:extLst>
          </p:cNvPr>
          <p:cNvSpPr/>
          <p:nvPr/>
        </p:nvSpPr>
        <p:spPr>
          <a:xfrm>
            <a:off x="3240623" y="5140723"/>
            <a:ext cx="1568064" cy="1425788"/>
          </a:xfrm>
          <a:prstGeom prst="flowChartConnector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PLANS</a:t>
            </a:r>
            <a:endParaRPr sz="2000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3" name="Google Shape;565;p27">
            <a:extLst>
              <a:ext uri="{FF2B5EF4-FFF2-40B4-BE49-F238E27FC236}">
                <a16:creationId xmlns:a16="http://schemas.microsoft.com/office/drawing/2014/main" id="{4EBCB153-E6B6-4086-BC21-AA40860EF599}"/>
              </a:ext>
            </a:extLst>
          </p:cNvPr>
          <p:cNvSpPr/>
          <p:nvPr/>
        </p:nvSpPr>
        <p:spPr>
          <a:xfrm>
            <a:off x="4957812" y="5140723"/>
            <a:ext cx="1568064" cy="1425788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INTENTIONS</a:t>
            </a:r>
            <a:endParaRPr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4" name="Google Shape;565;p27">
            <a:extLst>
              <a:ext uri="{FF2B5EF4-FFF2-40B4-BE49-F238E27FC236}">
                <a16:creationId xmlns:a16="http://schemas.microsoft.com/office/drawing/2014/main" id="{57FA7040-E71E-4062-9C0D-29EA43D4D75E}"/>
              </a:ext>
            </a:extLst>
          </p:cNvPr>
          <p:cNvSpPr/>
          <p:nvPr/>
        </p:nvSpPr>
        <p:spPr>
          <a:xfrm>
            <a:off x="6675001" y="5140723"/>
            <a:ext cx="1568064" cy="1425788"/>
          </a:xfrm>
          <a:prstGeom prst="flowChartConnector">
            <a:avLst/>
          </a:prstGeom>
          <a:solidFill>
            <a:srgbClr val="FF3B3B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PREDICTIONS BASED ON EVIDENCES</a:t>
            </a:r>
            <a:endParaRPr sz="1200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177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63637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GOING TO</a:t>
            </a:r>
            <a:endParaRPr lang="en-US"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85;p1">
            <a:extLst>
              <a:ext uri="{FF2B5EF4-FFF2-40B4-BE49-F238E27FC236}">
                <a16:creationId xmlns:a16="http://schemas.microsoft.com/office/drawing/2014/main" id="{80193D32-28B8-4B04-B96E-C3D0A3ACA065}"/>
              </a:ext>
            </a:extLst>
          </p:cNvPr>
          <p:cNvSpPr txBox="1">
            <a:spLocks/>
          </p:cNvSpPr>
          <p:nvPr/>
        </p:nvSpPr>
        <p:spPr>
          <a:xfrm>
            <a:off x="4173779" y="1062433"/>
            <a:ext cx="3443463" cy="136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NEGATIVE</a:t>
            </a:r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C2DB524D-79E9-4689-BF16-C96F9D1C8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729972"/>
              </p:ext>
            </p:extLst>
          </p:nvPr>
        </p:nvGraphicFramePr>
        <p:xfrm>
          <a:off x="669648" y="2505359"/>
          <a:ext cx="9586599" cy="338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692">
                  <a:extLst>
                    <a:ext uri="{9D8B030D-6E8A-4147-A177-3AD203B41FA5}">
                      <a16:colId xmlns:a16="http://schemas.microsoft.com/office/drawing/2014/main" val="1718091228"/>
                    </a:ext>
                  </a:extLst>
                </a:gridCol>
                <a:gridCol w="1867692">
                  <a:extLst>
                    <a:ext uri="{9D8B030D-6E8A-4147-A177-3AD203B41FA5}">
                      <a16:colId xmlns:a16="http://schemas.microsoft.com/office/drawing/2014/main" val="2833300126"/>
                    </a:ext>
                  </a:extLst>
                </a:gridCol>
                <a:gridCol w="1619555">
                  <a:extLst>
                    <a:ext uri="{9D8B030D-6E8A-4147-A177-3AD203B41FA5}">
                      <a16:colId xmlns:a16="http://schemas.microsoft.com/office/drawing/2014/main" val="517842272"/>
                    </a:ext>
                  </a:extLst>
                </a:gridCol>
                <a:gridCol w="2115830">
                  <a:extLst>
                    <a:ext uri="{9D8B030D-6E8A-4147-A177-3AD203B41FA5}">
                      <a16:colId xmlns:a16="http://schemas.microsoft.com/office/drawing/2014/main" val="3909883526"/>
                    </a:ext>
                  </a:extLst>
                </a:gridCol>
                <a:gridCol w="2115830">
                  <a:extLst>
                    <a:ext uri="{9D8B030D-6E8A-4147-A177-3AD203B41FA5}">
                      <a16:colId xmlns:a16="http://schemas.microsoft.com/office/drawing/2014/main" val="1108512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rgbClr val="3C68C3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SUBJECT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rgbClr val="3C68C3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 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rgbClr val="3C68C3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GOING 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rgbClr val="3C68C3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COMPLEMENT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3877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 </a:t>
                      </a:r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not</a:t>
                      </a:r>
                      <a:endParaRPr lang="es-CO" sz="2400" b="1" dirty="0">
                        <a:solidFill>
                          <a:srgbClr val="FF0066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I’m</a:t>
                      </a:r>
                      <a:r>
                        <a:rPr lang="es-CO" sz="2400" b="1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not</a:t>
                      </a:r>
                      <a:endParaRPr lang="es-CO" sz="2400" b="1" dirty="0">
                        <a:solidFill>
                          <a:srgbClr val="FF0066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going</a:t>
                      </a:r>
                      <a:r>
                        <a:rPr lang="es-CO" sz="2400" b="1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</a:t>
                      </a:r>
                      <a:endParaRPr lang="es-CO" sz="2400" b="1" dirty="0">
                        <a:solidFill>
                          <a:srgbClr val="FF0066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have</a:t>
                      </a:r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 meeting.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884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You</a:t>
                      </a:r>
                      <a:endParaRPr lang="es-CO" sz="2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are </a:t>
                      </a:r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not</a:t>
                      </a:r>
                      <a:endParaRPr lang="es-CO" sz="2400" b="1" dirty="0">
                        <a:solidFill>
                          <a:srgbClr val="FF0066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aren’t</a:t>
                      </a:r>
                      <a:endParaRPr lang="es-CO" sz="2400" b="1" dirty="0">
                        <a:solidFill>
                          <a:srgbClr val="FF0066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04253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He</a:t>
                      </a:r>
                    </a:p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She</a:t>
                      </a:r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It</a:t>
                      </a:r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is </a:t>
                      </a:r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not</a:t>
                      </a:r>
                      <a:endParaRPr lang="es-CO" sz="2400" b="1" dirty="0">
                        <a:solidFill>
                          <a:srgbClr val="FF0066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isn’t</a:t>
                      </a:r>
                      <a:r>
                        <a:rPr lang="es-CO" sz="2400" b="1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sz="24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236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We</a:t>
                      </a:r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are </a:t>
                      </a:r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not</a:t>
                      </a:r>
                      <a:endParaRPr lang="es-CO" sz="2400" b="1" dirty="0">
                        <a:solidFill>
                          <a:srgbClr val="FF0066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aren’t</a:t>
                      </a:r>
                      <a:endParaRPr lang="es-CO" sz="2400" b="1" dirty="0">
                        <a:solidFill>
                          <a:srgbClr val="FF0066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O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8878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They</a:t>
                      </a:r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O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O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030960"/>
                  </a:ext>
                </a:extLst>
              </a:tr>
            </a:tbl>
          </a:graphicData>
        </a:graphic>
      </p:graphicFrame>
      <p:sp>
        <p:nvSpPr>
          <p:cNvPr id="10" name="Google Shape;565;p27">
            <a:extLst>
              <a:ext uri="{FF2B5EF4-FFF2-40B4-BE49-F238E27FC236}">
                <a16:creationId xmlns:a16="http://schemas.microsoft.com/office/drawing/2014/main" id="{7DEC30F5-509D-4468-9F0E-5CE8CBBC670C}"/>
              </a:ext>
            </a:extLst>
          </p:cNvPr>
          <p:cNvSpPr/>
          <p:nvPr/>
        </p:nvSpPr>
        <p:spPr>
          <a:xfrm>
            <a:off x="10440091" y="1485529"/>
            <a:ext cx="1568064" cy="1425788"/>
          </a:xfrm>
          <a:prstGeom prst="flowChartConnector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PLANS</a:t>
            </a:r>
            <a:endParaRPr sz="2000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1" name="Google Shape;565;p27">
            <a:extLst>
              <a:ext uri="{FF2B5EF4-FFF2-40B4-BE49-F238E27FC236}">
                <a16:creationId xmlns:a16="http://schemas.microsoft.com/office/drawing/2014/main" id="{317231FC-507C-4814-9723-266F776BBEF2}"/>
              </a:ext>
            </a:extLst>
          </p:cNvPr>
          <p:cNvSpPr/>
          <p:nvPr/>
        </p:nvSpPr>
        <p:spPr>
          <a:xfrm>
            <a:off x="10474812" y="3047575"/>
            <a:ext cx="1568064" cy="1425788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INTENTIONS</a:t>
            </a:r>
            <a:endParaRPr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2" name="Google Shape;565;p27">
            <a:extLst>
              <a:ext uri="{FF2B5EF4-FFF2-40B4-BE49-F238E27FC236}">
                <a16:creationId xmlns:a16="http://schemas.microsoft.com/office/drawing/2014/main" id="{67A243AB-64C7-4658-B484-4F40B8FCE97D}"/>
              </a:ext>
            </a:extLst>
          </p:cNvPr>
          <p:cNvSpPr/>
          <p:nvPr/>
        </p:nvSpPr>
        <p:spPr>
          <a:xfrm>
            <a:off x="10474812" y="4609621"/>
            <a:ext cx="1568064" cy="1425788"/>
          </a:xfrm>
          <a:prstGeom prst="flowChartConnector">
            <a:avLst/>
          </a:prstGeom>
          <a:solidFill>
            <a:srgbClr val="FF3B3B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PREDICTIONS BASED ON EVIDENCES</a:t>
            </a:r>
            <a:endParaRPr sz="1200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93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63637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GOING TO</a:t>
            </a:r>
            <a:endParaRPr lang="en-US"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85;p1">
            <a:extLst>
              <a:ext uri="{FF2B5EF4-FFF2-40B4-BE49-F238E27FC236}">
                <a16:creationId xmlns:a16="http://schemas.microsoft.com/office/drawing/2014/main" id="{80193D32-28B8-4B04-B96E-C3D0A3ACA065}"/>
              </a:ext>
            </a:extLst>
          </p:cNvPr>
          <p:cNvSpPr txBox="1">
            <a:spLocks/>
          </p:cNvSpPr>
          <p:nvPr/>
        </p:nvSpPr>
        <p:spPr>
          <a:xfrm>
            <a:off x="4173779" y="1062433"/>
            <a:ext cx="3443463" cy="136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INTERROGATIVE</a:t>
            </a:r>
          </a:p>
        </p:txBody>
      </p:sp>
      <p:sp>
        <p:nvSpPr>
          <p:cNvPr id="10" name="Google Shape;565;p27">
            <a:extLst>
              <a:ext uri="{FF2B5EF4-FFF2-40B4-BE49-F238E27FC236}">
                <a16:creationId xmlns:a16="http://schemas.microsoft.com/office/drawing/2014/main" id="{7DEC30F5-509D-4468-9F0E-5CE8CBBC670C}"/>
              </a:ext>
            </a:extLst>
          </p:cNvPr>
          <p:cNvSpPr/>
          <p:nvPr/>
        </p:nvSpPr>
        <p:spPr>
          <a:xfrm>
            <a:off x="10242224" y="1485529"/>
            <a:ext cx="1568064" cy="1425788"/>
          </a:xfrm>
          <a:prstGeom prst="flowChartConnector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PLANS</a:t>
            </a:r>
            <a:endParaRPr sz="2000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1" name="Google Shape;565;p27">
            <a:extLst>
              <a:ext uri="{FF2B5EF4-FFF2-40B4-BE49-F238E27FC236}">
                <a16:creationId xmlns:a16="http://schemas.microsoft.com/office/drawing/2014/main" id="{317231FC-507C-4814-9723-266F776BBEF2}"/>
              </a:ext>
            </a:extLst>
          </p:cNvPr>
          <p:cNvSpPr/>
          <p:nvPr/>
        </p:nvSpPr>
        <p:spPr>
          <a:xfrm>
            <a:off x="10276945" y="3047575"/>
            <a:ext cx="1568064" cy="1425788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INTENTIONS</a:t>
            </a:r>
            <a:endParaRPr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2" name="Google Shape;565;p27">
            <a:extLst>
              <a:ext uri="{FF2B5EF4-FFF2-40B4-BE49-F238E27FC236}">
                <a16:creationId xmlns:a16="http://schemas.microsoft.com/office/drawing/2014/main" id="{67A243AB-64C7-4658-B484-4F40B8FCE97D}"/>
              </a:ext>
            </a:extLst>
          </p:cNvPr>
          <p:cNvSpPr/>
          <p:nvPr/>
        </p:nvSpPr>
        <p:spPr>
          <a:xfrm>
            <a:off x="10276945" y="4609621"/>
            <a:ext cx="1568064" cy="1425788"/>
          </a:xfrm>
          <a:prstGeom prst="flowChartConnector">
            <a:avLst/>
          </a:prstGeom>
          <a:solidFill>
            <a:srgbClr val="FF3B3B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PREDICTIONS BASED ON EVIDENCES</a:t>
            </a:r>
            <a:endParaRPr sz="1200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7984CC2A-571A-4278-B55D-AD500C46B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818651"/>
              </p:ext>
            </p:extLst>
          </p:nvPr>
        </p:nvGraphicFramePr>
        <p:xfrm>
          <a:off x="381712" y="2298396"/>
          <a:ext cx="93184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6088">
                  <a:extLst>
                    <a:ext uri="{9D8B030D-6E8A-4147-A177-3AD203B41FA5}">
                      <a16:colId xmlns:a16="http://schemas.microsoft.com/office/drawing/2014/main" val="454824027"/>
                    </a:ext>
                  </a:extLst>
                </a:gridCol>
                <a:gridCol w="1726088">
                  <a:extLst>
                    <a:ext uri="{9D8B030D-6E8A-4147-A177-3AD203B41FA5}">
                      <a16:colId xmlns:a16="http://schemas.microsoft.com/office/drawing/2014/main" val="1718091228"/>
                    </a:ext>
                  </a:extLst>
                </a:gridCol>
                <a:gridCol w="1955412">
                  <a:extLst>
                    <a:ext uri="{9D8B030D-6E8A-4147-A177-3AD203B41FA5}">
                      <a16:colId xmlns:a16="http://schemas.microsoft.com/office/drawing/2014/main" val="124275010"/>
                    </a:ext>
                  </a:extLst>
                </a:gridCol>
                <a:gridCol w="1955412">
                  <a:extLst>
                    <a:ext uri="{9D8B030D-6E8A-4147-A177-3AD203B41FA5}">
                      <a16:colId xmlns:a16="http://schemas.microsoft.com/office/drawing/2014/main" val="1108512692"/>
                    </a:ext>
                  </a:extLst>
                </a:gridCol>
                <a:gridCol w="1955412">
                  <a:extLst>
                    <a:ext uri="{9D8B030D-6E8A-4147-A177-3AD203B41FA5}">
                      <a16:colId xmlns:a16="http://schemas.microsoft.com/office/drawing/2014/main" val="3831842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 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SUBJECT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GOING 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QUESTION MARK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3877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going</a:t>
                      </a:r>
                      <a:r>
                        <a:rPr lang="es-CO" sz="2400" b="1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CO" sz="2400" b="1" dirty="0" err="1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</a:t>
                      </a:r>
                      <a:endParaRPr lang="es-CO" sz="2400" b="1" dirty="0">
                        <a:solidFill>
                          <a:srgbClr val="FF0066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</a:t>
                      </a:r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work</a:t>
                      </a:r>
                      <a:endParaRPr lang="es-CO" sz="2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884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You</a:t>
                      </a:r>
                      <a:endParaRPr lang="es-CO" sz="2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O" sz="2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O" sz="2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04253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he</a:t>
                      </a:r>
                    </a:p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she</a:t>
                      </a:r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it</a:t>
                      </a:r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sz="24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23657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we</a:t>
                      </a:r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O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780114"/>
                  </a:ext>
                </a:extLst>
              </a:tr>
              <a:tr h="340927">
                <a:tc vMerge="1">
                  <a:txBody>
                    <a:bodyPr/>
                    <a:lstStyle/>
                    <a:p>
                      <a:pPr algn="ctr"/>
                      <a:endParaRPr lang="es-CO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they</a:t>
                      </a:r>
                      <a:r>
                        <a:rPr lang="es-CO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03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97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9C7FC05-1D65-4936-9E37-6933EFAED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2258400" y="3429000"/>
            <a:ext cx="10094843" cy="11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72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WH WORDS</a:t>
            </a:r>
          </a:p>
        </p:txBody>
      </p:sp>
    </p:spTree>
    <p:extLst>
      <p:ext uri="{BB962C8B-B14F-4D97-AF65-F5344CB8AC3E}">
        <p14:creationId xmlns:p14="http://schemas.microsoft.com/office/powerpoint/2010/main" val="357588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ADDC0E-0D10-45F8-9677-5C2F0B391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7" y="0"/>
            <a:ext cx="12212374" cy="6858000"/>
          </a:xfrm>
          <a:prstGeom prst="rect">
            <a:avLst/>
          </a:prstGeom>
        </p:spPr>
      </p:pic>
      <p:sp>
        <p:nvSpPr>
          <p:cNvPr id="90" name="Google Shape;90;p4"/>
          <p:cNvSpPr txBox="1"/>
          <p:nvPr/>
        </p:nvSpPr>
        <p:spPr>
          <a:xfrm>
            <a:off x="2785207" y="3429000"/>
            <a:ext cx="9097500" cy="259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marR="0" lvl="0" indent="-5143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Future plans: 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Tx/>
              <a:buChar char="-"/>
            </a:pPr>
            <a:r>
              <a:rPr lang="en-US" sz="32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Going to.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Tx/>
              <a:buChar char="-"/>
            </a:pPr>
            <a:r>
              <a:rPr lang="en-US" sz="32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Will. </a:t>
            </a:r>
          </a:p>
          <a:p>
            <a:pPr marL="514350" marR="0" lvl="0" indent="-5143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endParaRPr lang="en-US" sz="3200" b="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3075780" y="2050656"/>
            <a:ext cx="8516353" cy="63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  <a:cs typeface="Calibri"/>
                <a:sym typeface="Calibri"/>
              </a:rPr>
              <a:t>IN THIS UNIT, YOU WILL LEARN ABOUT:  </a:t>
            </a:r>
            <a:endParaRPr lang="en-US" sz="1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65611DBD-3884-4EAA-A81E-ADD6366BD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767356"/>
            <a:ext cx="10094843" cy="7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WH WORDS</a:t>
            </a:r>
          </a:p>
        </p:txBody>
      </p:sp>
      <p:pic>
        <p:nvPicPr>
          <p:cNvPr id="5" name="object 18">
            <a:extLst>
              <a:ext uri="{FF2B5EF4-FFF2-40B4-BE49-F238E27FC236}">
                <a16:creationId xmlns:a16="http://schemas.microsoft.com/office/drawing/2014/main" id="{2CE907BD-A885-492F-8A01-E9A8EB2C762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417" y="1927252"/>
            <a:ext cx="2332627" cy="2238792"/>
          </a:xfrm>
          <a:prstGeom prst="rect">
            <a:avLst/>
          </a:prstGeom>
        </p:spPr>
      </p:pic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516F028C-396C-4A86-9609-EF8E20724E0A}"/>
              </a:ext>
            </a:extLst>
          </p:cNvPr>
          <p:cNvSpPr txBox="1">
            <a:spLocks/>
          </p:cNvSpPr>
          <p:nvPr/>
        </p:nvSpPr>
        <p:spPr>
          <a:xfrm>
            <a:off x="802730" y="2695873"/>
            <a:ext cx="1863434" cy="7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object 18">
            <a:extLst>
              <a:ext uri="{FF2B5EF4-FFF2-40B4-BE49-F238E27FC236}">
                <a16:creationId xmlns:a16="http://schemas.microsoft.com/office/drawing/2014/main" id="{1FE32A63-A820-46C7-8EC9-BB9E5D71B6A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17971" y="3989293"/>
            <a:ext cx="2332627" cy="2238792"/>
          </a:xfrm>
          <a:prstGeom prst="rect">
            <a:avLst/>
          </a:prstGeom>
        </p:spPr>
      </p:pic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4A330ADF-7E0D-405F-A654-3167EF2FEE71}"/>
              </a:ext>
            </a:extLst>
          </p:cNvPr>
          <p:cNvSpPr txBox="1">
            <a:spLocks/>
          </p:cNvSpPr>
          <p:nvPr/>
        </p:nvSpPr>
        <p:spPr>
          <a:xfrm>
            <a:off x="2552567" y="4826039"/>
            <a:ext cx="1863434" cy="7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WHO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object 18">
            <a:extLst>
              <a:ext uri="{FF2B5EF4-FFF2-40B4-BE49-F238E27FC236}">
                <a16:creationId xmlns:a16="http://schemas.microsoft.com/office/drawing/2014/main" id="{7F743355-48DC-42C7-88D2-EAE74258CD4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81416" y="1750501"/>
            <a:ext cx="2332627" cy="2238792"/>
          </a:xfrm>
          <a:prstGeom prst="rect">
            <a:avLst/>
          </a:prstGeom>
        </p:spPr>
      </p:pic>
      <p:pic>
        <p:nvPicPr>
          <p:cNvPr id="9" name="object 18">
            <a:extLst>
              <a:ext uri="{FF2B5EF4-FFF2-40B4-BE49-F238E27FC236}">
                <a16:creationId xmlns:a16="http://schemas.microsoft.com/office/drawing/2014/main" id="{34FB2146-8ADB-4A9F-B0B2-47775685667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19843" y="1750501"/>
            <a:ext cx="2332627" cy="2238792"/>
          </a:xfrm>
          <a:prstGeom prst="rect">
            <a:avLst/>
          </a:prstGeom>
        </p:spPr>
      </p:pic>
      <p:pic>
        <p:nvPicPr>
          <p:cNvPr id="10" name="object 18">
            <a:extLst>
              <a:ext uri="{FF2B5EF4-FFF2-40B4-BE49-F238E27FC236}">
                <a16:creationId xmlns:a16="http://schemas.microsoft.com/office/drawing/2014/main" id="{39B8536F-6F8E-42E2-898D-662C9431FA4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1970" y="3989293"/>
            <a:ext cx="2332627" cy="2238792"/>
          </a:xfrm>
          <a:prstGeom prst="rect">
            <a:avLst/>
          </a:prstGeom>
        </p:spPr>
      </p:pic>
      <p:pic>
        <p:nvPicPr>
          <p:cNvPr id="11" name="object 18">
            <a:extLst>
              <a:ext uri="{FF2B5EF4-FFF2-40B4-BE49-F238E27FC236}">
                <a16:creationId xmlns:a16="http://schemas.microsoft.com/office/drawing/2014/main" id="{97BBC51E-9EB0-459F-ADE0-75E0D57B213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34774" y="3429000"/>
            <a:ext cx="2332627" cy="2238792"/>
          </a:xfrm>
          <a:prstGeom prst="rect">
            <a:avLst/>
          </a:prstGeom>
        </p:spPr>
      </p:pic>
      <p:sp>
        <p:nvSpPr>
          <p:cNvPr id="12" name="Google Shape;85;p1">
            <a:extLst>
              <a:ext uri="{FF2B5EF4-FFF2-40B4-BE49-F238E27FC236}">
                <a16:creationId xmlns:a16="http://schemas.microsoft.com/office/drawing/2014/main" id="{C396372E-8BF1-410D-9840-6A19452D5863}"/>
              </a:ext>
            </a:extLst>
          </p:cNvPr>
          <p:cNvSpPr txBox="1">
            <a:spLocks/>
          </p:cNvSpPr>
          <p:nvPr/>
        </p:nvSpPr>
        <p:spPr>
          <a:xfrm>
            <a:off x="4221792" y="2546221"/>
            <a:ext cx="1863434" cy="7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WHERE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Google Shape;85;p1">
            <a:extLst>
              <a:ext uri="{FF2B5EF4-FFF2-40B4-BE49-F238E27FC236}">
                <a16:creationId xmlns:a16="http://schemas.microsoft.com/office/drawing/2014/main" id="{BBAA77F2-089D-48A6-8E9D-1868D5D69083}"/>
              </a:ext>
            </a:extLst>
          </p:cNvPr>
          <p:cNvSpPr txBox="1">
            <a:spLocks/>
          </p:cNvSpPr>
          <p:nvPr/>
        </p:nvSpPr>
        <p:spPr>
          <a:xfrm>
            <a:off x="6026749" y="4826039"/>
            <a:ext cx="1863434" cy="7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WHEN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Google Shape;85;p1">
            <a:extLst>
              <a:ext uri="{FF2B5EF4-FFF2-40B4-BE49-F238E27FC236}">
                <a16:creationId xmlns:a16="http://schemas.microsoft.com/office/drawing/2014/main" id="{C35E90C5-2208-4170-8E85-0B53BECC4EB9}"/>
              </a:ext>
            </a:extLst>
          </p:cNvPr>
          <p:cNvSpPr txBox="1">
            <a:spLocks/>
          </p:cNvSpPr>
          <p:nvPr/>
        </p:nvSpPr>
        <p:spPr>
          <a:xfrm>
            <a:off x="7954439" y="2576916"/>
            <a:ext cx="1863434" cy="7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WHY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Google Shape;85;p1">
            <a:extLst>
              <a:ext uri="{FF2B5EF4-FFF2-40B4-BE49-F238E27FC236}">
                <a16:creationId xmlns:a16="http://schemas.microsoft.com/office/drawing/2014/main" id="{B23AFB17-A73D-4896-9E2A-1F4585949448}"/>
              </a:ext>
            </a:extLst>
          </p:cNvPr>
          <p:cNvSpPr txBox="1">
            <a:spLocks/>
          </p:cNvSpPr>
          <p:nvPr/>
        </p:nvSpPr>
        <p:spPr>
          <a:xfrm>
            <a:off x="9928991" y="4273604"/>
            <a:ext cx="1863434" cy="7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HOW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n 2" descr="Imagen de la pantalla de un celular con la imagen de una caricatura&#10;&#10;Descripción generada automáticamente con confianza baja">
            <a:extLst>
              <a:ext uri="{FF2B5EF4-FFF2-40B4-BE49-F238E27FC236}">
                <a16:creationId xmlns:a16="http://schemas.microsoft.com/office/drawing/2014/main" id="{B0A66BE3-3163-43F3-8C0B-8FD45CD9D1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19" t="6252" r="57590" b="46741"/>
          <a:stretch/>
        </p:blipFill>
        <p:spPr>
          <a:xfrm>
            <a:off x="2891973" y="5350312"/>
            <a:ext cx="1329819" cy="1225294"/>
          </a:xfrm>
          <a:prstGeom prst="rect">
            <a:avLst/>
          </a:prstGeom>
        </p:spPr>
      </p:pic>
      <p:pic>
        <p:nvPicPr>
          <p:cNvPr id="17" name="Imagen 16" descr="Imagen de la pantalla de un celular con la imagen de una caricatura&#10;&#10;Descripción generada automáticamente con confianza baja">
            <a:extLst>
              <a:ext uri="{FF2B5EF4-FFF2-40B4-BE49-F238E27FC236}">
                <a16:creationId xmlns:a16="http://schemas.microsoft.com/office/drawing/2014/main" id="{88C57DAB-7530-43DE-833B-AC5C452386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642" t="6105" r="21167" b="46888"/>
          <a:stretch/>
        </p:blipFill>
        <p:spPr>
          <a:xfrm>
            <a:off x="6183031" y="5219715"/>
            <a:ext cx="1490504" cy="1373349"/>
          </a:xfrm>
          <a:prstGeom prst="rect">
            <a:avLst/>
          </a:prstGeom>
        </p:spPr>
      </p:pic>
      <p:pic>
        <p:nvPicPr>
          <p:cNvPr id="18" name="Imagen 17" descr="Imagen de la pantalla de un celular con la imagen de una caricatura&#10;&#10;Descripción generada automáticamente con confianza baja">
            <a:extLst>
              <a:ext uri="{FF2B5EF4-FFF2-40B4-BE49-F238E27FC236}">
                <a16:creationId xmlns:a16="http://schemas.microsoft.com/office/drawing/2014/main" id="{86371AF7-F21C-48C5-B730-7274C4C8CD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96" t="49221" r="58013" b="3772"/>
          <a:stretch/>
        </p:blipFill>
        <p:spPr>
          <a:xfrm>
            <a:off x="4541375" y="3100961"/>
            <a:ext cx="1329819" cy="1225294"/>
          </a:xfrm>
          <a:prstGeom prst="rect">
            <a:avLst/>
          </a:prstGeom>
        </p:spPr>
      </p:pic>
      <p:pic>
        <p:nvPicPr>
          <p:cNvPr id="19" name="Imagen 18" descr="Imagen de la pantalla de un celular con la imagen de una caricatura&#10;&#10;Descripción generada automáticamente con confianza baja">
            <a:extLst>
              <a:ext uri="{FF2B5EF4-FFF2-40B4-BE49-F238E27FC236}">
                <a16:creationId xmlns:a16="http://schemas.microsoft.com/office/drawing/2014/main" id="{CBA1AF25-3C68-4BE5-A2B3-E0E247B9F1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79" t="49733" r="30596" b="3260"/>
          <a:stretch/>
        </p:blipFill>
        <p:spPr>
          <a:xfrm>
            <a:off x="8483005" y="3015185"/>
            <a:ext cx="1124509" cy="1372276"/>
          </a:xfrm>
          <a:prstGeom prst="rect">
            <a:avLst/>
          </a:prstGeom>
        </p:spPr>
      </p:pic>
      <p:pic>
        <p:nvPicPr>
          <p:cNvPr id="20" name="Imagen 19" descr="Imagen de la pantalla de un celular con la imagen de una caricatura&#10;&#10;Descripción generada automáticamente con confianza baja">
            <a:extLst>
              <a:ext uri="{FF2B5EF4-FFF2-40B4-BE49-F238E27FC236}">
                <a16:creationId xmlns:a16="http://schemas.microsoft.com/office/drawing/2014/main" id="{DF84D449-44E6-453B-B480-56F2623CFC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272" t="45898" r="-4068" b="7095"/>
          <a:stretch/>
        </p:blipFill>
        <p:spPr>
          <a:xfrm>
            <a:off x="10314005" y="4847892"/>
            <a:ext cx="1222219" cy="1242752"/>
          </a:xfrm>
          <a:prstGeom prst="rect">
            <a:avLst/>
          </a:prstGeom>
        </p:spPr>
      </p:pic>
      <p:pic>
        <p:nvPicPr>
          <p:cNvPr id="21" name="Imagen 20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0820C2E-1E35-4925-B1ED-3256B86C72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21" t="17760" r="29884" b="13036"/>
          <a:stretch/>
        </p:blipFill>
        <p:spPr>
          <a:xfrm>
            <a:off x="712025" y="2872548"/>
            <a:ext cx="1806093" cy="17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81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E8A86406-FFB0-42D4-837F-CFB9A1F84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767356"/>
            <a:ext cx="10094843" cy="7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WH QUESTIONS</a:t>
            </a:r>
          </a:p>
        </p:txBody>
      </p:sp>
      <p:graphicFrame>
        <p:nvGraphicFramePr>
          <p:cNvPr id="2" name="Tabla 15">
            <a:extLst>
              <a:ext uri="{FF2B5EF4-FFF2-40B4-BE49-F238E27FC236}">
                <a16:creationId xmlns:a16="http://schemas.microsoft.com/office/drawing/2014/main" id="{79149667-E800-4BE0-9CBE-8D2FC2917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706137"/>
              </p:ext>
            </p:extLst>
          </p:nvPr>
        </p:nvGraphicFramePr>
        <p:xfrm>
          <a:off x="1540288" y="2772741"/>
          <a:ext cx="9111422" cy="32895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6456">
                  <a:extLst>
                    <a:ext uri="{9D8B030D-6E8A-4147-A177-3AD203B41FA5}">
                      <a16:colId xmlns:a16="http://schemas.microsoft.com/office/drawing/2014/main" val="3423163042"/>
                    </a:ext>
                  </a:extLst>
                </a:gridCol>
                <a:gridCol w="5924966">
                  <a:extLst>
                    <a:ext uri="{9D8B030D-6E8A-4147-A177-3AD203B41FA5}">
                      <a16:colId xmlns:a16="http://schemas.microsoft.com/office/drawing/2014/main" val="1212786034"/>
                    </a:ext>
                  </a:extLst>
                </a:gridCol>
              </a:tblGrid>
              <a:tr h="546366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rgbClr val="3C68C3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rgbClr val="3C68C3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984762"/>
                  </a:ext>
                </a:extLst>
              </a:tr>
              <a:tr h="443164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What </a:t>
                      </a:r>
                      <a:r>
                        <a:rPr lang="en-US" sz="2400" b="1" noProof="0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are </a:t>
                      </a:r>
                      <a:r>
                        <a:rPr lang="en-US" sz="2400" b="1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you </a:t>
                      </a:r>
                      <a:r>
                        <a:rPr lang="en-US" sz="2400" b="1" noProof="0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going to </a:t>
                      </a:r>
                      <a:r>
                        <a:rPr lang="en-US" sz="2400" b="1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tomorrow</a:t>
                      </a:r>
                      <a:r>
                        <a:rPr lang="en-US" sz="24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17838"/>
                  </a:ext>
                </a:extLst>
              </a:tr>
              <a:tr h="443164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Where </a:t>
                      </a:r>
                      <a:r>
                        <a:rPr lang="en-US" sz="2400" b="1" noProof="0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are</a:t>
                      </a:r>
                      <a:r>
                        <a:rPr lang="en-US" sz="24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they </a:t>
                      </a:r>
                      <a:r>
                        <a:rPr lang="en-US" sz="2400" b="1" noProof="0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going to </a:t>
                      </a:r>
                      <a:r>
                        <a:rPr lang="en-US" sz="24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travel?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608960"/>
                  </a:ext>
                </a:extLst>
              </a:tr>
              <a:tr h="443164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When </a:t>
                      </a:r>
                      <a:r>
                        <a:rPr lang="en-US" sz="2400" b="1" noProof="0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are</a:t>
                      </a:r>
                      <a:r>
                        <a:rPr lang="en-US" sz="24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they </a:t>
                      </a:r>
                      <a:r>
                        <a:rPr lang="en-US" sz="2400" b="1" noProof="0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going to</a:t>
                      </a:r>
                      <a:r>
                        <a:rPr lang="en-US" sz="24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arrive?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463978"/>
                  </a:ext>
                </a:extLst>
              </a:tr>
              <a:tr h="443164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Who </a:t>
                      </a:r>
                      <a:r>
                        <a:rPr lang="en-US" sz="2400" b="1" noProof="0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is</a:t>
                      </a:r>
                      <a:r>
                        <a:rPr lang="en-US" sz="24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2400" b="1" noProof="0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going to</a:t>
                      </a:r>
                      <a:r>
                        <a:rPr lang="en-US" sz="24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be your colleague?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053780"/>
                  </a:ext>
                </a:extLst>
              </a:tr>
              <a:tr h="443164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Why </a:t>
                      </a:r>
                      <a:r>
                        <a:rPr lang="en-US" sz="2400" b="1" noProof="0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are</a:t>
                      </a:r>
                      <a:r>
                        <a:rPr lang="en-US" sz="24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you </a:t>
                      </a:r>
                      <a:r>
                        <a:rPr lang="en-US" sz="2400" b="1" noProof="0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going to</a:t>
                      </a:r>
                      <a:r>
                        <a:rPr lang="en-US" sz="24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delete the code?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375139"/>
                  </a:ext>
                </a:extLst>
              </a:tr>
              <a:tr h="443164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How </a:t>
                      </a:r>
                      <a:r>
                        <a:rPr lang="en-US" sz="2400" b="1" noProof="0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are</a:t>
                      </a:r>
                      <a:r>
                        <a:rPr lang="en-US" sz="24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you </a:t>
                      </a:r>
                      <a:r>
                        <a:rPr lang="en-US" sz="2400" b="1" noProof="0" dirty="0">
                          <a:solidFill>
                            <a:srgbClr val="FF00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going to</a:t>
                      </a:r>
                      <a:r>
                        <a:rPr lang="en-US" sz="24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go to approve the exam?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95961"/>
                  </a:ext>
                </a:extLst>
              </a:tr>
            </a:tbl>
          </a:graphicData>
        </a:graphic>
      </p:graphicFrame>
      <p:pic>
        <p:nvPicPr>
          <p:cNvPr id="22" name="Imagen 21">
            <a:extLst>
              <a:ext uri="{FF2B5EF4-FFF2-40B4-BE49-F238E27FC236}">
                <a16:creationId xmlns:a16="http://schemas.microsoft.com/office/drawing/2014/main" id="{3BC7585A-90F6-432F-AEAB-18B2F80A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8013" y="3830576"/>
            <a:ext cx="1804909" cy="1628567"/>
          </a:xfrm>
          <a:prstGeom prst="rect">
            <a:avLst/>
          </a:prstGeom>
        </p:spPr>
      </p:pic>
      <p:sp>
        <p:nvSpPr>
          <p:cNvPr id="24" name="Google Shape;85;p1">
            <a:extLst>
              <a:ext uri="{FF2B5EF4-FFF2-40B4-BE49-F238E27FC236}">
                <a16:creationId xmlns:a16="http://schemas.microsoft.com/office/drawing/2014/main" id="{BF61E859-0FE8-43BF-A4AE-9F25B5D008DA}"/>
              </a:ext>
            </a:extLst>
          </p:cNvPr>
          <p:cNvSpPr txBox="1">
            <a:spLocks/>
          </p:cNvSpPr>
          <p:nvPr/>
        </p:nvSpPr>
        <p:spPr>
          <a:xfrm>
            <a:off x="1703630" y="1758500"/>
            <a:ext cx="8334573" cy="7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They are used to give an appropriate information rather than to answer “yes” or “no”.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29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A751F81-2102-4DDE-AA9C-E0EDCAB38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189387"/>
            <a:ext cx="10094843" cy="74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WH QUESTION STRUCTURE</a:t>
            </a:r>
          </a:p>
        </p:txBody>
      </p:sp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516F028C-396C-4A86-9609-EF8E20724E0A}"/>
              </a:ext>
            </a:extLst>
          </p:cNvPr>
          <p:cNvSpPr txBox="1">
            <a:spLocks/>
          </p:cNvSpPr>
          <p:nvPr/>
        </p:nvSpPr>
        <p:spPr>
          <a:xfrm>
            <a:off x="407963" y="3989292"/>
            <a:ext cx="11022217" cy="7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WH </a:t>
            </a:r>
            <a:r>
              <a:rPr lang="en-US" sz="40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verb to be </a:t>
            </a:r>
            <a:r>
              <a:rPr lang="en-US" sz="40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subject </a:t>
            </a:r>
            <a:r>
              <a:rPr lang="en-US" sz="40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GOING TO + </a:t>
            </a:r>
            <a:r>
              <a:rPr lang="en-US" sz="4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verb </a:t>
            </a:r>
            <a:r>
              <a:rPr lang="en-US" sz="40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complement </a:t>
            </a:r>
            <a:r>
              <a:rPr lang="en-US" sz="40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?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9C17D1B4-47FB-4903-BB8B-F79B417179B1}"/>
              </a:ext>
            </a:extLst>
          </p:cNvPr>
          <p:cNvSpPr txBox="1">
            <a:spLocks/>
          </p:cNvSpPr>
          <p:nvPr/>
        </p:nvSpPr>
        <p:spPr>
          <a:xfrm>
            <a:off x="1048578" y="2767379"/>
            <a:ext cx="10094843" cy="7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5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What </a:t>
            </a:r>
            <a:r>
              <a:rPr lang="en-US" sz="54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</a:t>
            </a:r>
            <a:r>
              <a:rPr lang="en-US" sz="5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you </a:t>
            </a:r>
            <a:r>
              <a:rPr lang="en-US" sz="54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going to </a:t>
            </a:r>
            <a:r>
              <a:rPr lang="en-US" sz="5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do tonight?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8431C05-50C9-4C52-BAEE-95A239F2B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677" y="4360317"/>
            <a:ext cx="2145503" cy="214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30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D8AADE-A7F0-4E04-8DC6-257058B1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210239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LET’S PRACTICE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2FF49D93-9BF0-4A19-A6EF-647D09A329E5}"/>
              </a:ext>
            </a:extLst>
          </p:cNvPr>
          <p:cNvSpPr txBox="1">
            <a:spLocks/>
          </p:cNvSpPr>
          <p:nvPr/>
        </p:nvSpPr>
        <p:spPr>
          <a:xfrm>
            <a:off x="1002835" y="3603554"/>
            <a:ext cx="10094843" cy="90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platform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do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matching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about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predictions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52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D8AADE-A7F0-4E04-8DC6-257058B1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210239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READING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2FF49D93-9BF0-4A19-A6EF-647D09A329E5}"/>
              </a:ext>
            </a:extLst>
          </p:cNvPr>
          <p:cNvSpPr txBox="1">
            <a:spLocks/>
          </p:cNvSpPr>
          <p:nvPr/>
        </p:nvSpPr>
        <p:spPr>
          <a:xfrm>
            <a:off x="1002835" y="3603554"/>
            <a:ext cx="10094843" cy="90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platform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do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Reading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DOES CLOUD MEETING MEAN?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42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424B82-CD8F-43D8-B75D-44CB52F63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7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2097157" y="3250654"/>
            <a:ext cx="10094843" cy="9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115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WILL</a:t>
            </a:r>
            <a:endParaRPr sz="10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428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5064369"/>
            <a:ext cx="10094843" cy="11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SOMEONE IS KNOCKING AT THE DOOR…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I </a:t>
            </a:r>
            <a:r>
              <a:rPr lang="en-US" sz="32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WILL</a:t>
            </a:r>
            <a:r>
              <a:rPr lang="en-US" sz="32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OPEN IT.</a:t>
            </a:r>
            <a:endParaRPr lang="en-US" sz="2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3C671793-17BF-4571-BA96-AFC0BC26B3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5771" y="1003379"/>
            <a:ext cx="6628969" cy="406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47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5064369"/>
            <a:ext cx="10094843" cy="11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MY CODE IS NOT WORKING, BUT THE COMPILER DOESN’T SHOW ME ANY ERROR.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I </a:t>
            </a:r>
            <a:r>
              <a:rPr lang="en-US" sz="32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WILL</a:t>
            </a:r>
            <a:r>
              <a:rPr lang="en-US" sz="32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DEBUG IT.  </a:t>
            </a:r>
            <a:endParaRPr lang="en-US" sz="2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D84E404-A918-45BE-8503-AC464E81BF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8933" y="984738"/>
            <a:ext cx="5532407" cy="40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82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5064369"/>
            <a:ext cx="10094843" cy="11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PETER: I HAVE JUST CREATED A GAME ON PYTHON, I NEED SOMEONE TO TEST IT.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GEORGE: I </a:t>
            </a:r>
            <a:r>
              <a:rPr lang="en-US" sz="32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WILL</a:t>
            </a:r>
            <a:r>
              <a:rPr lang="en-US" sz="32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DO IT.    </a:t>
            </a:r>
            <a:endParaRPr lang="en-US" sz="2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Interfaz de usuario gráfica, Teams&#10;&#10;Descripción generada automáticamente">
            <a:extLst>
              <a:ext uri="{FF2B5EF4-FFF2-40B4-BE49-F238E27FC236}">
                <a16:creationId xmlns:a16="http://schemas.microsoft.com/office/drawing/2014/main" id="{1FE9B255-2761-4A4F-90AE-C35F93F476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7456" y="673651"/>
            <a:ext cx="6177088" cy="39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32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7" y="1840930"/>
            <a:ext cx="10094843" cy="1871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I </a:t>
            </a:r>
            <a:r>
              <a:rPr lang="en-US" sz="36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WILL NOT</a:t>
            </a:r>
            <a:r>
              <a:rPr lang="en-US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HELP YOU. IT’S TOO LATE.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3600" dirty="0">
              <a:solidFill>
                <a:srgbClr val="5700FE"/>
              </a:solidFill>
              <a:latin typeface="Arial Black" panose="020B0A04020102020204" pitchFamily="34" charset="0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I </a:t>
            </a:r>
            <a:r>
              <a:rPr lang="en-US" sz="36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WON’T</a:t>
            </a:r>
            <a:r>
              <a:rPr lang="en-US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HELP YOU. IT’S TOO LATE.    </a:t>
            </a:r>
            <a:endParaRPr lang="en-US" sz="3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7B4D2AFF-DCA2-4D25-8062-315ACB4744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1978" y="3219559"/>
            <a:ext cx="5630126" cy="367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D8AADE-A7F0-4E04-8DC6-257058B1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210239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115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LET’S PLAY</a:t>
            </a:r>
            <a:endParaRPr sz="10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636A95AD-C667-4D17-8AD3-334971B8F44F}"/>
              </a:ext>
            </a:extLst>
          </p:cNvPr>
          <p:cNvSpPr txBox="1">
            <a:spLocks/>
          </p:cNvSpPr>
          <p:nvPr/>
        </p:nvSpPr>
        <p:spPr>
          <a:xfrm>
            <a:off x="1048578" y="4897691"/>
            <a:ext cx="10094843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24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https://learnenglishteens.britishcouncil.org/vocabulary/vocabulary-games/wordshake</a:t>
            </a:r>
            <a:endParaRPr lang="es-C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C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2FF49D93-9BF0-4A19-A6EF-647D09A329E5}"/>
              </a:ext>
            </a:extLst>
          </p:cNvPr>
          <p:cNvSpPr txBox="1">
            <a:spLocks/>
          </p:cNvSpPr>
          <p:nvPr/>
        </p:nvSpPr>
        <p:spPr>
          <a:xfrm>
            <a:off x="1002835" y="3603554"/>
            <a:ext cx="10094843" cy="90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s-CO" sz="3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</a:t>
            </a:r>
            <a:r>
              <a:rPr lang="es-CO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many</a:t>
            </a:r>
            <a:r>
              <a:rPr lang="es-CO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words</a:t>
            </a:r>
            <a:r>
              <a:rPr lang="es-CO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can </a:t>
            </a:r>
            <a:r>
              <a:rPr lang="es-CO" sz="3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es-CO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construct</a:t>
            </a:r>
            <a:r>
              <a:rPr lang="es-CO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s-CO" sz="3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es-CO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 minutes? </a:t>
            </a:r>
            <a:r>
              <a:rPr lang="es-CO" sz="3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</a:t>
            </a:r>
            <a:r>
              <a:rPr lang="es-CO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much</a:t>
            </a:r>
            <a:r>
              <a:rPr lang="es-CO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vocabulary</a:t>
            </a:r>
            <a:r>
              <a:rPr lang="es-CO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s-CO" sz="3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es-CO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know</a:t>
            </a:r>
            <a:r>
              <a:rPr lang="es-CO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| WORDSHAKE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endParaRPr lang="en-US" sz="3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66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5064369"/>
            <a:ext cx="10094843" cy="11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THINK SHE </a:t>
            </a:r>
            <a:r>
              <a:rPr lang="en-US" sz="36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WON’T</a:t>
            </a:r>
            <a:r>
              <a:rPr lang="en-US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FINISH THE APP FOR NEXT WEEK. </a:t>
            </a:r>
            <a:endParaRPr lang="en-US" sz="3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 descr="Dibujo de un hombre con un reloj&#10;&#10;Descripción generada automáticamente con confianza media">
            <a:extLst>
              <a:ext uri="{FF2B5EF4-FFF2-40B4-BE49-F238E27FC236}">
                <a16:creationId xmlns:a16="http://schemas.microsoft.com/office/drawing/2014/main" id="{91259B8B-429E-4500-A4E9-19211D4A568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3348" y="548640"/>
            <a:ext cx="5382012" cy="46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25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D8AADE-A7F0-4E04-8DC6-257058B1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210239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LET’S PRACTICE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2FF49D93-9BF0-4A19-A6EF-647D09A329E5}"/>
              </a:ext>
            </a:extLst>
          </p:cNvPr>
          <p:cNvSpPr txBox="1">
            <a:spLocks/>
          </p:cNvSpPr>
          <p:nvPr/>
        </p:nvSpPr>
        <p:spPr>
          <a:xfrm>
            <a:off x="1002835" y="3603554"/>
            <a:ext cx="10094843" cy="90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platform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practice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topic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WordWall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87E27F-FF42-4C70-AF59-BDB4B03DC949}"/>
              </a:ext>
            </a:extLst>
          </p:cNvPr>
          <p:cNvSpPr txBox="1"/>
          <p:nvPr/>
        </p:nvSpPr>
        <p:spPr>
          <a:xfrm>
            <a:off x="2977486" y="5348281"/>
            <a:ext cx="6237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https://wordwall.net/es/resource/2849891</a:t>
            </a:r>
            <a:endParaRPr lang="es-C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CO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38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424B82-CD8F-43D8-B75D-44CB52F63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7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745464" y="3700820"/>
            <a:ext cx="10094843" cy="9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GRAMMAR SPOT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188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3" y="62367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WILL</a:t>
            </a:r>
            <a:endParaRPr lang="en-US"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5;p1">
            <a:extLst>
              <a:ext uri="{FF2B5EF4-FFF2-40B4-BE49-F238E27FC236}">
                <a16:creationId xmlns:a16="http://schemas.microsoft.com/office/drawing/2014/main" id="{1DFFEB7D-B7A7-4372-BE70-0AC2A88D8444}"/>
              </a:ext>
            </a:extLst>
          </p:cNvPr>
          <p:cNvSpPr txBox="1">
            <a:spLocks/>
          </p:cNvSpPr>
          <p:nvPr/>
        </p:nvSpPr>
        <p:spPr>
          <a:xfrm>
            <a:off x="4173779" y="1090422"/>
            <a:ext cx="3443463" cy="136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AFFIRMATIVE</a:t>
            </a:r>
          </a:p>
        </p:txBody>
      </p:sp>
      <p:pic>
        <p:nvPicPr>
          <p:cNvPr id="12290" name="Picture 2" descr="Future Simple (will / shall)">
            <a:extLst>
              <a:ext uri="{FF2B5EF4-FFF2-40B4-BE49-F238E27FC236}">
                <a16:creationId xmlns:a16="http://schemas.microsoft.com/office/drawing/2014/main" id="{0128BCE5-A894-49DC-88D3-4B25C85BE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7" b="8197"/>
          <a:stretch/>
        </p:blipFill>
        <p:spPr bwMode="auto">
          <a:xfrm>
            <a:off x="1045477" y="2042972"/>
            <a:ext cx="6015597" cy="401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565;p27">
            <a:extLst>
              <a:ext uri="{FF2B5EF4-FFF2-40B4-BE49-F238E27FC236}">
                <a16:creationId xmlns:a16="http://schemas.microsoft.com/office/drawing/2014/main" id="{886F29E2-A3F7-4ED9-A455-A5E52EF590DD}"/>
              </a:ext>
            </a:extLst>
          </p:cNvPr>
          <p:cNvSpPr/>
          <p:nvPr/>
        </p:nvSpPr>
        <p:spPr>
          <a:xfrm>
            <a:off x="7737745" y="1498562"/>
            <a:ext cx="1568064" cy="1425788"/>
          </a:xfrm>
          <a:prstGeom prst="flowChartConnector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PROMISES AND OFFERS</a:t>
            </a:r>
            <a:endParaRPr b="1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6" name="Google Shape;565;p27">
            <a:extLst>
              <a:ext uri="{FF2B5EF4-FFF2-40B4-BE49-F238E27FC236}">
                <a16:creationId xmlns:a16="http://schemas.microsoft.com/office/drawing/2014/main" id="{60A32DB9-E8B0-46A7-AC3D-4BBD91E9C1A3}"/>
              </a:ext>
            </a:extLst>
          </p:cNvPr>
          <p:cNvSpPr/>
          <p:nvPr/>
        </p:nvSpPr>
        <p:spPr>
          <a:xfrm>
            <a:off x="7942656" y="3499392"/>
            <a:ext cx="1568064" cy="1425788"/>
          </a:xfrm>
          <a:prstGeom prst="flowChartConnector">
            <a:avLst/>
          </a:prstGeom>
          <a:solidFill>
            <a:srgbClr val="F2FF10"/>
          </a:solidFill>
          <a:ln>
            <a:solidFill>
              <a:srgbClr val="F2FF10"/>
            </a:solidFill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CO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QUICK DECISIONS</a:t>
            </a:r>
            <a:endParaRPr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7" name="Google Shape;565;p27">
            <a:extLst>
              <a:ext uri="{FF2B5EF4-FFF2-40B4-BE49-F238E27FC236}">
                <a16:creationId xmlns:a16="http://schemas.microsoft.com/office/drawing/2014/main" id="{58221745-4118-4D3F-B3B2-56C9F24860CE}"/>
              </a:ext>
            </a:extLst>
          </p:cNvPr>
          <p:cNvSpPr/>
          <p:nvPr/>
        </p:nvSpPr>
        <p:spPr>
          <a:xfrm>
            <a:off x="9685420" y="1684290"/>
            <a:ext cx="2112399" cy="1986841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CO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PREDICTIONS BASED ON WHAT WE THINK</a:t>
            </a:r>
            <a:endParaRPr sz="1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8" name="Google Shape;565;p27">
            <a:extLst>
              <a:ext uri="{FF2B5EF4-FFF2-40B4-BE49-F238E27FC236}">
                <a16:creationId xmlns:a16="http://schemas.microsoft.com/office/drawing/2014/main" id="{C9B6B753-68A0-400D-BD32-3DF382026515}"/>
              </a:ext>
            </a:extLst>
          </p:cNvPr>
          <p:cNvSpPr/>
          <p:nvPr/>
        </p:nvSpPr>
        <p:spPr>
          <a:xfrm>
            <a:off x="9715631" y="4180289"/>
            <a:ext cx="1780571" cy="1649974"/>
          </a:xfrm>
          <a:prstGeom prst="flowChartConnector">
            <a:avLst/>
          </a:prstGeom>
          <a:solidFill>
            <a:srgbClr val="FFA3C8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CO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BELIEFS ABOUT THE FUTURE</a:t>
            </a:r>
            <a:endParaRPr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74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3" y="62367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WILL</a:t>
            </a:r>
            <a:endParaRPr lang="en-US"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5;p1">
            <a:extLst>
              <a:ext uri="{FF2B5EF4-FFF2-40B4-BE49-F238E27FC236}">
                <a16:creationId xmlns:a16="http://schemas.microsoft.com/office/drawing/2014/main" id="{1DFFEB7D-B7A7-4372-BE70-0AC2A88D8444}"/>
              </a:ext>
            </a:extLst>
          </p:cNvPr>
          <p:cNvSpPr txBox="1">
            <a:spLocks/>
          </p:cNvSpPr>
          <p:nvPr/>
        </p:nvSpPr>
        <p:spPr>
          <a:xfrm>
            <a:off x="4173779" y="1090422"/>
            <a:ext cx="3443463" cy="136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NEGATIVE</a:t>
            </a:r>
          </a:p>
        </p:txBody>
      </p:sp>
      <p:sp>
        <p:nvSpPr>
          <p:cNvPr id="15" name="Google Shape;565;p27">
            <a:extLst>
              <a:ext uri="{FF2B5EF4-FFF2-40B4-BE49-F238E27FC236}">
                <a16:creationId xmlns:a16="http://schemas.microsoft.com/office/drawing/2014/main" id="{886F29E2-A3F7-4ED9-A455-A5E52EF590DD}"/>
              </a:ext>
            </a:extLst>
          </p:cNvPr>
          <p:cNvSpPr/>
          <p:nvPr/>
        </p:nvSpPr>
        <p:spPr>
          <a:xfrm>
            <a:off x="7737745" y="1498562"/>
            <a:ext cx="1568064" cy="1425788"/>
          </a:xfrm>
          <a:prstGeom prst="flowChartConnector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PROMISES AND OFFERS</a:t>
            </a:r>
            <a:endParaRPr b="1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6" name="Google Shape;565;p27">
            <a:extLst>
              <a:ext uri="{FF2B5EF4-FFF2-40B4-BE49-F238E27FC236}">
                <a16:creationId xmlns:a16="http://schemas.microsoft.com/office/drawing/2014/main" id="{60A32DB9-E8B0-46A7-AC3D-4BBD91E9C1A3}"/>
              </a:ext>
            </a:extLst>
          </p:cNvPr>
          <p:cNvSpPr/>
          <p:nvPr/>
        </p:nvSpPr>
        <p:spPr>
          <a:xfrm>
            <a:off x="7942656" y="3499392"/>
            <a:ext cx="1568064" cy="1425788"/>
          </a:xfrm>
          <a:prstGeom prst="flowChartConnector">
            <a:avLst/>
          </a:prstGeom>
          <a:solidFill>
            <a:srgbClr val="F2FF10"/>
          </a:solidFill>
          <a:ln>
            <a:solidFill>
              <a:srgbClr val="F2FF10"/>
            </a:solidFill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CO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QUICK DECISIONS</a:t>
            </a:r>
            <a:endParaRPr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7" name="Google Shape;565;p27">
            <a:extLst>
              <a:ext uri="{FF2B5EF4-FFF2-40B4-BE49-F238E27FC236}">
                <a16:creationId xmlns:a16="http://schemas.microsoft.com/office/drawing/2014/main" id="{58221745-4118-4D3F-B3B2-56C9F24860CE}"/>
              </a:ext>
            </a:extLst>
          </p:cNvPr>
          <p:cNvSpPr/>
          <p:nvPr/>
        </p:nvSpPr>
        <p:spPr>
          <a:xfrm>
            <a:off x="9685420" y="1684290"/>
            <a:ext cx="2112399" cy="1986841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CO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PREDICTIONS BASED ON WHAT WE THINK</a:t>
            </a:r>
            <a:endParaRPr sz="1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8" name="Google Shape;565;p27">
            <a:extLst>
              <a:ext uri="{FF2B5EF4-FFF2-40B4-BE49-F238E27FC236}">
                <a16:creationId xmlns:a16="http://schemas.microsoft.com/office/drawing/2014/main" id="{C9B6B753-68A0-400D-BD32-3DF382026515}"/>
              </a:ext>
            </a:extLst>
          </p:cNvPr>
          <p:cNvSpPr/>
          <p:nvPr/>
        </p:nvSpPr>
        <p:spPr>
          <a:xfrm>
            <a:off x="9715631" y="4180289"/>
            <a:ext cx="1780571" cy="1649974"/>
          </a:xfrm>
          <a:prstGeom prst="flowChartConnector">
            <a:avLst/>
          </a:prstGeom>
          <a:solidFill>
            <a:srgbClr val="FFA3C8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CO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BELIEFS ABOUT THE FUTURE</a:t>
            </a:r>
            <a:endParaRPr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pic>
        <p:nvPicPr>
          <p:cNvPr id="15362" name="Picture 2" descr="Chart showing how to form the future simple negative form">
            <a:extLst>
              <a:ext uri="{FF2B5EF4-FFF2-40B4-BE49-F238E27FC236}">
                <a16:creationId xmlns:a16="http://schemas.microsoft.com/office/drawing/2014/main" id="{1D2D5E23-9A27-4660-A222-5AADB5817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7" b="11015"/>
          <a:stretch/>
        </p:blipFill>
        <p:spPr bwMode="auto">
          <a:xfrm>
            <a:off x="693345" y="2014764"/>
            <a:ext cx="5595573" cy="392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3" y="62367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WILL</a:t>
            </a:r>
            <a:endParaRPr lang="en-US"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5;p1">
            <a:extLst>
              <a:ext uri="{FF2B5EF4-FFF2-40B4-BE49-F238E27FC236}">
                <a16:creationId xmlns:a16="http://schemas.microsoft.com/office/drawing/2014/main" id="{1DFFEB7D-B7A7-4372-BE70-0AC2A88D8444}"/>
              </a:ext>
            </a:extLst>
          </p:cNvPr>
          <p:cNvSpPr txBox="1">
            <a:spLocks/>
          </p:cNvSpPr>
          <p:nvPr/>
        </p:nvSpPr>
        <p:spPr>
          <a:xfrm>
            <a:off x="4173779" y="1090422"/>
            <a:ext cx="3443463" cy="136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INTERROGATIVE</a:t>
            </a:r>
          </a:p>
        </p:txBody>
      </p:sp>
      <p:sp>
        <p:nvSpPr>
          <p:cNvPr id="15" name="Google Shape;565;p27">
            <a:extLst>
              <a:ext uri="{FF2B5EF4-FFF2-40B4-BE49-F238E27FC236}">
                <a16:creationId xmlns:a16="http://schemas.microsoft.com/office/drawing/2014/main" id="{886F29E2-A3F7-4ED9-A455-A5E52EF590DD}"/>
              </a:ext>
            </a:extLst>
          </p:cNvPr>
          <p:cNvSpPr/>
          <p:nvPr/>
        </p:nvSpPr>
        <p:spPr>
          <a:xfrm>
            <a:off x="7181128" y="1586041"/>
            <a:ext cx="1568064" cy="1425788"/>
          </a:xfrm>
          <a:prstGeom prst="flowChartConnector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PROMISES AND OFFERS</a:t>
            </a:r>
            <a:endParaRPr b="1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6" name="Google Shape;565;p27">
            <a:extLst>
              <a:ext uri="{FF2B5EF4-FFF2-40B4-BE49-F238E27FC236}">
                <a16:creationId xmlns:a16="http://schemas.microsoft.com/office/drawing/2014/main" id="{60A32DB9-E8B0-46A7-AC3D-4BBD91E9C1A3}"/>
              </a:ext>
            </a:extLst>
          </p:cNvPr>
          <p:cNvSpPr/>
          <p:nvPr/>
        </p:nvSpPr>
        <p:spPr>
          <a:xfrm>
            <a:off x="7386039" y="3586871"/>
            <a:ext cx="1568064" cy="1425788"/>
          </a:xfrm>
          <a:prstGeom prst="flowChartConnector">
            <a:avLst/>
          </a:prstGeom>
          <a:solidFill>
            <a:srgbClr val="F2FF10"/>
          </a:solidFill>
          <a:ln>
            <a:solidFill>
              <a:srgbClr val="F2FF10"/>
            </a:solidFill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CO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QUICK DECISIONS</a:t>
            </a:r>
            <a:endParaRPr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7" name="Google Shape;565;p27">
            <a:extLst>
              <a:ext uri="{FF2B5EF4-FFF2-40B4-BE49-F238E27FC236}">
                <a16:creationId xmlns:a16="http://schemas.microsoft.com/office/drawing/2014/main" id="{58221745-4118-4D3F-B3B2-56C9F24860CE}"/>
              </a:ext>
            </a:extLst>
          </p:cNvPr>
          <p:cNvSpPr/>
          <p:nvPr/>
        </p:nvSpPr>
        <p:spPr>
          <a:xfrm>
            <a:off x="9128803" y="1771769"/>
            <a:ext cx="2112399" cy="1986841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CO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PREDICTIONS BASED ON WHAT WE THINK</a:t>
            </a:r>
            <a:endParaRPr sz="1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8" name="Google Shape;565;p27">
            <a:extLst>
              <a:ext uri="{FF2B5EF4-FFF2-40B4-BE49-F238E27FC236}">
                <a16:creationId xmlns:a16="http://schemas.microsoft.com/office/drawing/2014/main" id="{C9B6B753-68A0-400D-BD32-3DF382026515}"/>
              </a:ext>
            </a:extLst>
          </p:cNvPr>
          <p:cNvSpPr/>
          <p:nvPr/>
        </p:nvSpPr>
        <p:spPr>
          <a:xfrm>
            <a:off x="9159014" y="4267768"/>
            <a:ext cx="1780571" cy="1649974"/>
          </a:xfrm>
          <a:prstGeom prst="flowChartConnector">
            <a:avLst/>
          </a:prstGeom>
          <a:solidFill>
            <a:srgbClr val="FFA3C8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CO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BELIEFS ABOUT THE FUTURE</a:t>
            </a:r>
            <a:endParaRPr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pic>
        <p:nvPicPr>
          <p:cNvPr id="16386" name="Picture 2" descr="Chart showing how to form future simple questions">
            <a:extLst>
              <a:ext uri="{FF2B5EF4-FFF2-40B4-BE49-F238E27FC236}">
                <a16:creationId xmlns:a16="http://schemas.microsoft.com/office/drawing/2014/main" id="{3EB7B8F6-56D1-49A2-A85F-F1A413E42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2"/>
          <a:stretch/>
        </p:blipFill>
        <p:spPr bwMode="auto">
          <a:xfrm>
            <a:off x="1287588" y="2054845"/>
            <a:ext cx="4670269" cy="42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26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E8A86406-FFB0-42D4-837F-CFB9A1F84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767356"/>
            <a:ext cx="10094843" cy="7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WH QUESTIONS</a:t>
            </a:r>
          </a:p>
        </p:txBody>
      </p:sp>
      <p:sp>
        <p:nvSpPr>
          <p:cNvPr id="24" name="Google Shape;85;p1">
            <a:extLst>
              <a:ext uri="{FF2B5EF4-FFF2-40B4-BE49-F238E27FC236}">
                <a16:creationId xmlns:a16="http://schemas.microsoft.com/office/drawing/2014/main" id="{BF61E859-0FE8-43BF-A4AE-9F25B5D008DA}"/>
              </a:ext>
            </a:extLst>
          </p:cNvPr>
          <p:cNvSpPr txBox="1">
            <a:spLocks/>
          </p:cNvSpPr>
          <p:nvPr/>
        </p:nvSpPr>
        <p:spPr>
          <a:xfrm>
            <a:off x="705133" y="1485607"/>
            <a:ext cx="10781731" cy="41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They are used to give an appropriate information rather than to answer “yes” or “no”.</a:t>
            </a:r>
            <a:endParaRPr lang="en-US" sz="1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410" name="Picture 2" descr="Chart showing how to form the future simple">
            <a:extLst>
              <a:ext uri="{FF2B5EF4-FFF2-40B4-BE49-F238E27FC236}">
                <a16:creationId xmlns:a16="http://schemas.microsoft.com/office/drawing/2014/main" id="{6F442B67-F4DA-4F38-8372-AC964F1A4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/>
          <a:stretch/>
        </p:blipFill>
        <p:spPr bwMode="auto">
          <a:xfrm>
            <a:off x="2156346" y="2091834"/>
            <a:ext cx="7574507" cy="42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983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D8AADE-A7F0-4E04-8DC6-257058B1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26193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210239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115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VIDEO</a:t>
            </a:r>
            <a:endParaRPr sz="10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2FF49D93-9BF0-4A19-A6EF-647D09A329E5}"/>
              </a:ext>
            </a:extLst>
          </p:cNvPr>
          <p:cNvSpPr txBox="1">
            <a:spLocks/>
          </p:cNvSpPr>
          <p:nvPr/>
        </p:nvSpPr>
        <p:spPr>
          <a:xfrm>
            <a:off x="1002835" y="3603554"/>
            <a:ext cx="10094843" cy="128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platform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watch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video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about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WORLD IN 2050.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i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Nearpod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in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collaborative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board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post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predictions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future. 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87E27F-FF42-4C70-AF59-BDB4B03DC949}"/>
              </a:ext>
            </a:extLst>
          </p:cNvPr>
          <p:cNvSpPr txBox="1"/>
          <p:nvPr/>
        </p:nvSpPr>
        <p:spPr>
          <a:xfrm>
            <a:off x="2977486" y="5348281"/>
            <a:ext cx="6237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https://www.youtube.com/watch?v=ABrjdyavqkI</a:t>
            </a:r>
            <a:endParaRPr lang="es-C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CO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05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D8AADE-A7F0-4E04-8DC6-257058B1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210239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READING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2FF49D93-9BF0-4A19-A6EF-647D09A329E5}"/>
              </a:ext>
            </a:extLst>
          </p:cNvPr>
          <p:cNvSpPr txBox="1">
            <a:spLocks/>
          </p:cNvSpPr>
          <p:nvPr/>
        </p:nvSpPr>
        <p:spPr>
          <a:xfrm>
            <a:off x="1002835" y="3603554"/>
            <a:ext cx="10094843" cy="90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platform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do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Reading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ROBOTS</a:t>
            </a:r>
          </a:p>
        </p:txBody>
      </p:sp>
    </p:spTree>
    <p:extLst>
      <p:ext uri="{BB962C8B-B14F-4D97-AF65-F5344CB8AC3E}">
        <p14:creationId xmlns:p14="http://schemas.microsoft.com/office/powerpoint/2010/main" val="41309888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D8AADE-A7F0-4E04-8DC6-257058B1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210239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PRACTICE!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2FF49D93-9BF0-4A19-A6EF-647D09A329E5}"/>
              </a:ext>
            </a:extLst>
          </p:cNvPr>
          <p:cNvSpPr txBox="1">
            <a:spLocks/>
          </p:cNvSpPr>
          <p:nvPr/>
        </p:nvSpPr>
        <p:spPr>
          <a:xfrm>
            <a:off x="1002835" y="3603554"/>
            <a:ext cx="10094843" cy="90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platform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in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LiveWorksheets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proposed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C51E48-FE30-433E-B6C1-43F3A34FC662}"/>
              </a:ext>
            </a:extLst>
          </p:cNvPr>
          <p:cNvSpPr txBox="1"/>
          <p:nvPr/>
        </p:nvSpPr>
        <p:spPr>
          <a:xfrm>
            <a:off x="2173531" y="5104710"/>
            <a:ext cx="82806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https://es.liveworksheets.com/worksheets/en/English_as_a_Second_Language_(ESL)/Future_-_will/Future_simple._will_ns601964ax</a:t>
            </a:r>
            <a:endParaRPr lang="es-CO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O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3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1308114"/>
            <a:ext cx="10094843" cy="367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6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- DO YOU HAVE PLANS FOR THIS WEEK?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s-CO" sz="6000" dirty="0">
              <a:solidFill>
                <a:srgbClr val="5700FE"/>
              </a:solidFill>
              <a:latin typeface="Arial Black" panose="020B0A04020102020204" pitchFamily="34" charset="0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6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-DO YOU HAVE PLANS FOR A MONTH? </a:t>
            </a:r>
            <a:endParaRPr sz="8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6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1;p4">
            <a:extLst>
              <a:ext uri="{FF2B5EF4-FFF2-40B4-BE49-F238E27FC236}">
                <a16:creationId xmlns:a16="http://schemas.microsoft.com/office/drawing/2014/main" id="{EE179F38-601E-481E-8E8C-4C169C11D722}"/>
              </a:ext>
            </a:extLst>
          </p:cNvPr>
          <p:cNvSpPr txBox="1"/>
          <p:nvPr/>
        </p:nvSpPr>
        <p:spPr>
          <a:xfrm>
            <a:off x="1048578" y="5851430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800" dirty="0">
                <a:solidFill>
                  <a:srgbClr val="FF0066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LET’S TALK</a:t>
            </a:r>
            <a:endParaRPr sz="200" dirty="0">
              <a:solidFill>
                <a:srgbClr val="FF0066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2406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A751F81-2102-4DDE-AA9C-E0EDCAB38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7" y="769453"/>
            <a:ext cx="10094843" cy="74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ACTIVITY</a:t>
            </a:r>
          </a:p>
        </p:txBody>
      </p:sp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516F028C-396C-4A86-9609-EF8E20724E0A}"/>
              </a:ext>
            </a:extLst>
          </p:cNvPr>
          <p:cNvSpPr txBox="1">
            <a:spLocks/>
          </p:cNvSpPr>
          <p:nvPr/>
        </p:nvSpPr>
        <p:spPr>
          <a:xfrm>
            <a:off x="539148" y="2298536"/>
            <a:ext cx="11022217" cy="389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Daniel is creating an app for his company; he is planning his week at work.</a:t>
            </a:r>
          </a:p>
          <a:p>
            <a:pPr algn="just">
              <a:lnSpc>
                <a:spcPct val="12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He ______________ start coding next Monday according to his schedule. 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2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Martha says, she _______________ help him with some tasks. She _______________ coordinate with his team the test to plan to apply to the app, while Roberto _______________ have a meeting with a potential client on Wednesday to offer the new application. </a:t>
            </a:r>
            <a:endParaRPr lang="en-US" sz="7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9C17D1B4-47FB-4903-BB8B-F79B417179B1}"/>
              </a:ext>
            </a:extLst>
          </p:cNvPr>
          <p:cNvSpPr txBox="1">
            <a:spLocks/>
          </p:cNvSpPr>
          <p:nvPr/>
        </p:nvSpPr>
        <p:spPr>
          <a:xfrm>
            <a:off x="1048577" y="1557518"/>
            <a:ext cx="10094843" cy="7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Complete the sentences using </a:t>
            </a:r>
            <a:r>
              <a:rPr lang="en-US" sz="2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or </a:t>
            </a:r>
            <a:r>
              <a:rPr lang="en-US" sz="2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going to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36730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A751F81-2102-4DDE-AA9C-E0EDCAB38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7" y="769453"/>
            <a:ext cx="10094843" cy="74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ACTIVITY</a:t>
            </a:r>
          </a:p>
        </p:txBody>
      </p:sp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516F028C-396C-4A86-9609-EF8E20724E0A}"/>
              </a:ext>
            </a:extLst>
          </p:cNvPr>
          <p:cNvSpPr txBox="1">
            <a:spLocks/>
          </p:cNvSpPr>
          <p:nvPr/>
        </p:nvSpPr>
        <p:spPr>
          <a:xfrm>
            <a:off x="584889" y="2345581"/>
            <a:ext cx="11022217" cy="374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1. If Mary helps me __________ (finish) on time. </a:t>
            </a:r>
          </a:p>
          <a:p>
            <a:pPr algn="just">
              <a:lnSpc>
                <a:spcPct val="12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2. Steve and his family __________ (travel) to Santa Marta next month. </a:t>
            </a:r>
          </a:p>
          <a:p>
            <a:pPr algn="just">
              <a:lnSpc>
                <a:spcPct val="12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3. My car is really dirty. I __________(wash) it!. </a:t>
            </a:r>
          </a:p>
          <a:p>
            <a:pPr algn="just">
              <a:lnSpc>
                <a:spcPct val="12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4. Jessica’s daughter __________ (be) six on Saturday, I __________ (take) my baby to her party. </a:t>
            </a:r>
          </a:p>
          <a:p>
            <a:pPr algn="just">
              <a:lnSpc>
                <a:spcPct val="12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5. It’s very hot in here. I __________ (open) the window. </a:t>
            </a:r>
          </a:p>
          <a:p>
            <a:pPr algn="just">
              <a:lnSpc>
                <a:spcPct val="12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6. I __________ (go) to the party unless it rains. </a:t>
            </a:r>
          </a:p>
          <a:p>
            <a:pPr algn="just">
              <a:lnSpc>
                <a:spcPct val="12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7. I have a special plan for the weekend. I __________ (learn) how to make a cake.  </a:t>
            </a:r>
            <a:endParaRPr lang="en-US" sz="7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9C17D1B4-47FB-4903-BB8B-F79B417179B1}"/>
              </a:ext>
            </a:extLst>
          </p:cNvPr>
          <p:cNvSpPr txBox="1">
            <a:spLocks/>
          </p:cNvSpPr>
          <p:nvPr/>
        </p:nvSpPr>
        <p:spPr>
          <a:xfrm>
            <a:off x="1048577" y="1557518"/>
            <a:ext cx="10094843" cy="7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Complete the sentences using </a:t>
            </a:r>
            <a:r>
              <a:rPr lang="en-US" sz="2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or </a:t>
            </a:r>
            <a:r>
              <a:rPr lang="en-US" sz="2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going to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7763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D8AADE-A7F0-4E04-8DC6-257058B1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210239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PRACTICE!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2FF49D93-9BF0-4A19-A6EF-647D09A329E5}"/>
              </a:ext>
            </a:extLst>
          </p:cNvPr>
          <p:cNvSpPr txBox="1">
            <a:spLocks/>
          </p:cNvSpPr>
          <p:nvPr/>
        </p:nvSpPr>
        <p:spPr>
          <a:xfrm>
            <a:off x="1002835" y="3603554"/>
            <a:ext cx="10094843" cy="90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platform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open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Baamboozle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practice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topics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learnt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session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C51E48-FE30-433E-B6C1-43F3A34FC662}"/>
              </a:ext>
            </a:extLst>
          </p:cNvPr>
          <p:cNvSpPr txBox="1"/>
          <p:nvPr/>
        </p:nvSpPr>
        <p:spPr>
          <a:xfrm>
            <a:off x="2173531" y="5104710"/>
            <a:ext cx="8280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https://www.baamboozle.com/game/21224</a:t>
            </a:r>
            <a:endParaRPr lang="es-CO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O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639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D8AADE-A7F0-4E04-8DC6-257058B1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7" y="0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938624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115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WRITING</a:t>
            </a:r>
            <a:endParaRPr sz="10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2FF49D93-9BF0-4A19-A6EF-647D09A329E5}"/>
              </a:ext>
            </a:extLst>
          </p:cNvPr>
          <p:cNvSpPr txBox="1">
            <a:spLocks/>
          </p:cNvSpPr>
          <p:nvPr/>
        </p:nvSpPr>
        <p:spPr>
          <a:xfrm>
            <a:off x="1002835" y="3603554"/>
            <a:ext cx="10094843" cy="210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platform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in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forum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answer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following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questions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endParaRPr lang="es-CO" sz="32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yourself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10 years as a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programmer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are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3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plans</a:t>
            </a: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9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22765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800" dirty="0">
                <a:solidFill>
                  <a:srgbClr val="FF0066"/>
                </a:solidFill>
                <a:latin typeface="Arial Black" panose="020B0A04020102020204" pitchFamily="34" charset="0"/>
                <a:cs typeface="Calibri"/>
                <a:sym typeface="Calibri"/>
              </a:rPr>
              <a:t>FUTURE</a:t>
            </a: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TIME EXPRESSIONS</a:t>
            </a:r>
            <a:endParaRPr sz="6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TOMi.digital - Future Expressions (801 - 802) - 2 P Julian Gasca">
            <a:extLst>
              <a:ext uri="{FF2B5EF4-FFF2-40B4-BE49-F238E27FC236}">
                <a16:creationId xmlns:a16="http://schemas.microsoft.com/office/drawing/2014/main" id="{6A6A65DB-4D7C-48CC-91B6-117381CF3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1" t="25846" r="3192" b="20410"/>
          <a:stretch/>
        </p:blipFill>
        <p:spPr bwMode="auto">
          <a:xfrm>
            <a:off x="1273661" y="2187837"/>
            <a:ext cx="3621896" cy="4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6349FEC0-D57A-4799-87C7-9E8EC9359F20}"/>
              </a:ext>
            </a:extLst>
          </p:cNvPr>
          <p:cNvSpPr txBox="1">
            <a:spLocks/>
          </p:cNvSpPr>
          <p:nvPr/>
        </p:nvSpPr>
        <p:spPr>
          <a:xfrm>
            <a:off x="5192952" y="2761048"/>
            <a:ext cx="6889226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are going to have classes </a:t>
            </a:r>
            <a:r>
              <a:rPr lang="en-US" sz="32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week</a:t>
            </a:r>
            <a:r>
              <a:rPr lang="en-US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Google Shape;85;p1">
            <a:extLst>
              <a:ext uri="{FF2B5EF4-FFF2-40B4-BE49-F238E27FC236}">
                <a16:creationId xmlns:a16="http://schemas.microsoft.com/office/drawing/2014/main" id="{F4EB130A-3585-4AB2-B448-2DCD358E3B39}"/>
              </a:ext>
            </a:extLst>
          </p:cNvPr>
          <p:cNvSpPr txBox="1">
            <a:spLocks/>
          </p:cNvSpPr>
          <p:nvPr/>
        </p:nvSpPr>
        <p:spPr>
          <a:xfrm>
            <a:off x="5192952" y="3642907"/>
            <a:ext cx="6889226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will buy a new laptop </a:t>
            </a:r>
            <a:r>
              <a:rPr lang="en-US" sz="32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month</a:t>
            </a:r>
            <a:r>
              <a:rPr lang="en-US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5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424B82-CD8F-43D8-B75D-44CB52F63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7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2097157" y="3250654"/>
            <a:ext cx="10094843" cy="9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115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GOING TO</a:t>
            </a:r>
            <a:endParaRPr sz="10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0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424B82-CD8F-43D8-B75D-44CB52F63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7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2107344" y="2828623"/>
            <a:ext cx="10094843" cy="9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9600" dirty="0">
                <a:solidFill>
                  <a:srgbClr val="FF0066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FUTURE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9600" dirty="0">
                <a:solidFill>
                  <a:srgbClr val="FF0066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PLANS</a:t>
            </a:r>
            <a:endParaRPr sz="3200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73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168493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WHAT ARE YOU GOING TO DO THIS WEEK? </a:t>
            </a:r>
            <a:endParaRPr sz="4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5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85;p1">
            <a:extLst>
              <a:ext uri="{FF2B5EF4-FFF2-40B4-BE49-F238E27FC236}">
                <a16:creationId xmlns:a16="http://schemas.microsoft.com/office/drawing/2014/main" id="{BE635E04-EFDA-4292-9C64-0F580D17F1FA}"/>
              </a:ext>
            </a:extLst>
          </p:cNvPr>
          <p:cNvSpPr txBox="1">
            <a:spLocks/>
          </p:cNvSpPr>
          <p:nvPr/>
        </p:nvSpPr>
        <p:spPr>
          <a:xfrm>
            <a:off x="182132" y="3517886"/>
            <a:ext cx="3348859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I’m going to…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24851FC6-D820-4D84-B183-271CBC067AE6}"/>
              </a:ext>
            </a:extLst>
          </p:cNvPr>
          <p:cNvSpPr txBox="1">
            <a:spLocks/>
          </p:cNvSpPr>
          <p:nvPr/>
        </p:nvSpPr>
        <p:spPr>
          <a:xfrm>
            <a:off x="4529797" y="2520910"/>
            <a:ext cx="7202658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</a:t>
            </a:r>
            <a:r>
              <a:rPr lang="en-US" sz="4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a party tonight. 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Google Shape;85;p1">
            <a:extLst>
              <a:ext uri="{FF2B5EF4-FFF2-40B4-BE49-F238E27FC236}">
                <a16:creationId xmlns:a16="http://schemas.microsoft.com/office/drawing/2014/main" id="{66A08085-73CC-49BA-B7CC-26CACED1DF5E}"/>
              </a:ext>
            </a:extLst>
          </p:cNvPr>
          <p:cNvSpPr txBox="1">
            <a:spLocks/>
          </p:cNvSpPr>
          <p:nvPr/>
        </p:nvSpPr>
        <p:spPr>
          <a:xfrm>
            <a:off x="4529797" y="3709881"/>
            <a:ext cx="7202658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check</a:t>
            </a:r>
            <a:r>
              <a:rPr lang="en-US" sz="4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English classes videos tomorrow.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Google Shape;85;p1">
            <a:extLst>
              <a:ext uri="{FF2B5EF4-FFF2-40B4-BE49-F238E27FC236}">
                <a16:creationId xmlns:a16="http://schemas.microsoft.com/office/drawing/2014/main" id="{02A058D7-3A74-4140-A23C-FFFC8990A9C6}"/>
              </a:ext>
            </a:extLst>
          </p:cNvPr>
          <p:cNvSpPr txBox="1">
            <a:spLocks/>
          </p:cNvSpPr>
          <p:nvPr/>
        </p:nvSpPr>
        <p:spPr>
          <a:xfrm>
            <a:off x="4529797" y="4898853"/>
            <a:ext cx="7202658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</a:t>
            </a:r>
            <a:r>
              <a:rPr lang="en-US" sz="4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some programming tasks I need to do.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029875D8-6E9F-4688-BDB2-0BA41AEE6228}"/>
              </a:ext>
            </a:extLst>
          </p:cNvPr>
          <p:cNvCxnSpPr>
            <a:stCxn id="12" idx="3"/>
          </p:cNvCxnSpPr>
          <p:nvPr/>
        </p:nvCxnSpPr>
        <p:spPr>
          <a:xfrm flipV="1">
            <a:off x="3530991" y="3137095"/>
            <a:ext cx="900332" cy="834836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F970287-BF38-41DB-A544-EA759BAC847A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3530991" y="3971931"/>
            <a:ext cx="998806" cy="201713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3E612B5-EE02-440B-A212-F5D8309E60E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545059" y="3962102"/>
            <a:ext cx="984738" cy="1390796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480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1284</Words>
  <Application>Microsoft Office PowerPoint</Application>
  <PresentationFormat>Panorámica</PresentationFormat>
  <Paragraphs>244</Paragraphs>
  <Slides>53</Slides>
  <Notes>52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8" baseType="lpstr">
      <vt:lpstr>Calibri</vt:lpstr>
      <vt:lpstr>Arial Black</vt:lpstr>
      <vt:lpstr>Arial</vt:lpstr>
      <vt:lpstr>Calibri Light</vt:lpstr>
      <vt:lpstr>Tema de Office</vt:lpstr>
      <vt:lpstr>Presentación de PowerPoint</vt:lpstr>
      <vt:lpstr>ARE YOU GOING TO BE A PROGRAMMER?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STRATEGIES </dc:title>
  <dc:creator>LUIS FERNANDO IBAÑEZ CARDENAS</dc:creator>
  <cp:lastModifiedBy>Luis Fernando  Ibáñez Cárdenas</cp:lastModifiedBy>
  <cp:revision>358</cp:revision>
  <dcterms:created xsi:type="dcterms:W3CDTF">2021-05-20T22:51:55Z</dcterms:created>
  <dcterms:modified xsi:type="dcterms:W3CDTF">2022-04-14T17:13:24Z</dcterms:modified>
</cp:coreProperties>
</file>