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406" r:id="rId2"/>
    <p:sldId id="256" r:id="rId3"/>
    <p:sldId id="257" r:id="rId4"/>
    <p:sldId id="347" r:id="rId5"/>
    <p:sldId id="367" r:id="rId6"/>
    <p:sldId id="370" r:id="rId7"/>
    <p:sldId id="411" r:id="rId8"/>
    <p:sldId id="412" r:id="rId9"/>
    <p:sldId id="413" r:id="rId10"/>
    <p:sldId id="414" r:id="rId11"/>
    <p:sldId id="408" r:id="rId12"/>
    <p:sldId id="368" r:id="rId13"/>
    <p:sldId id="441" r:id="rId14"/>
    <p:sldId id="442" r:id="rId15"/>
    <p:sldId id="369" r:id="rId16"/>
    <p:sldId id="390" r:id="rId17"/>
    <p:sldId id="393" r:id="rId18"/>
    <p:sldId id="443" r:id="rId19"/>
    <p:sldId id="387" r:id="rId20"/>
    <p:sldId id="444" r:id="rId21"/>
    <p:sldId id="373" r:id="rId22"/>
    <p:sldId id="371" r:id="rId23"/>
    <p:sldId id="445" r:id="rId24"/>
    <p:sldId id="418" r:id="rId25"/>
    <p:sldId id="450" r:id="rId26"/>
    <p:sldId id="449" r:id="rId27"/>
    <p:sldId id="376" r:id="rId28"/>
    <p:sldId id="392" r:id="rId29"/>
    <p:sldId id="399" r:id="rId30"/>
    <p:sldId id="415" r:id="rId31"/>
    <p:sldId id="383" r:id="rId32"/>
    <p:sldId id="446" r:id="rId33"/>
    <p:sldId id="394" r:id="rId34"/>
    <p:sldId id="447" r:id="rId35"/>
    <p:sldId id="416" r:id="rId36"/>
    <p:sldId id="421" r:id="rId37"/>
    <p:sldId id="448" r:id="rId38"/>
    <p:sldId id="382" r:id="rId39"/>
    <p:sldId id="417" r:id="rId40"/>
    <p:sldId id="396" r:id="rId41"/>
    <p:sldId id="405" r:id="rId42"/>
    <p:sldId id="451" r:id="rId43"/>
    <p:sldId id="453" r:id="rId44"/>
    <p:sldId id="401" r:id="rId45"/>
    <p:sldId id="452" r:id="rId46"/>
  </p:sldIdLst>
  <p:sldSz cx="12192000" cy="6858000"/>
  <p:notesSz cx="6858000" cy="9144000"/>
  <p:embeddedFontLst>
    <p:embeddedFont>
      <p:font typeface="Arial Black" panose="020B0A04020102020204" pitchFamily="34" charset="0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h5QiVL6wHBwzw8aNvGRnAcqZf7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Fernando  Ibáñez Cárdenas" initials="LFIC" lastIdx="1" clrIdx="0">
    <p:extLst>
      <p:ext uri="{19B8F6BF-5375-455C-9EA6-DF929625EA0E}">
        <p15:presenceInfo xmlns:p15="http://schemas.microsoft.com/office/powerpoint/2012/main" userId="Luis Fernando  Ibáñez Cárden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0FE"/>
    <a:srgbClr val="FF0066"/>
    <a:srgbClr val="2F528F"/>
    <a:srgbClr val="EFFF14"/>
    <a:srgbClr val="007DCC"/>
    <a:srgbClr val="FC9739"/>
    <a:srgbClr val="0C3771"/>
    <a:srgbClr val="FF0A00"/>
    <a:srgbClr val="FFBC00"/>
    <a:srgbClr val="D7D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8B90C5-79CD-42E6-BF4C-61324DA544DB}">
  <a:tblStyle styleId="{9A8B90C5-79CD-42E6-BF4C-61324DA544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9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93" Type="http://customschemas.google.com/relationships/presentationmetadata" Target="metadata"/><Relationship Id="rId98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108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092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113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44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0684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954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158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872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18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40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991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948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041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861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78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377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886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557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495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63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459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945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378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526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947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338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6691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590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044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3697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69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7682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484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776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576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7572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76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37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08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9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62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08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izz.com/admin/quiz/6255b2230e1522001d2e1bb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327BA4-8DAD-4450-A65E-A80DAE1EB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327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8400ED-80B3-42F3-AE50-3E01AFEFABFC}"/>
              </a:ext>
            </a:extLst>
          </p:cNvPr>
          <p:cNvSpPr txBox="1"/>
          <p:nvPr/>
        </p:nvSpPr>
        <p:spPr>
          <a:xfrm>
            <a:off x="3685308" y="50113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 Black" panose="020B0604020202020204" pitchFamily="34" charset="0"/>
              </a:rPr>
              <a:t>WELCOME UNIT 6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279850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WHAT ARE COGNATES?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700EAE0A-B448-4854-8156-85C7209BA4CB}"/>
              </a:ext>
            </a:extLst>
          </p:cNvPr>
          <p:cNvSpPr txBox="1">
            <a:spLocks/>
          </p:cNvSpPr>
          <p:nvPr/>
        </p:nvSpPr>
        <p:spPr>
          <a:xfrm>
            <a:off x="866654" y="2187940"/>
            <a:ext cx="10458692" cy="2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means that someone who speaks English and knows the word ''doctor'' would be able to understand the meaning of the French word ''</a:t>
            </a:r>
            <a:r>
              <a:rPr lang="en-US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docteur</a:t>
            </a: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'' even if they're completely unfamiliar with French.</a:t>
            </a:r>
          </a:p>
        </p:txBody>
      </p:sp>
      <p:pic>
        <p:nvPicPr>
          <p:cNvPr id="6" name="object 18">
            <a:extLst>
              <a:ext uri="{FF2B5EF4-FFF2-40B4-BE49-F238E27FC236}">
                <a16:creationId xmlns:a16="http://schemas.microsoft.com/office/drawing/2014/main" id="{0FF8D925-A7C2-439B-B0C3-0810D571B68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4112872"/>
            <a:ext cx="3232959" cy="1795377"/>
          </a:xfrm>
          <a:prstGeom prst="rect">
            <a:avLst/>
          </a:prstGeom>
        </p:spPr>
      </p:pic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F9175202-F1A0-4FC4-ACC6-EDF80EDFED8C}"/>
              </a:ext>
            </a:extLst>
          </p:cNvPr>
          <p:cNvSpPr txBox="1">
            <a:spLocks/>
          </p:cNvSpPr>
          <p:nvPr/>
        </p:nvSpPr>
        <p:spPr>
          <a:xfrm>
            <a:off x="6348202" y="4799971"/>
            <a:ext cx="2728553" cy="88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 example: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E7A1DA91-8420-43B3-B9E3-402B4E444D7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5139" y="3541542"/>
            <a:ext cx="2166424" cy="27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7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FD61D0-B98A-4E84-9FA2-5EAFFE8E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03656" y="3299923"/>
            <a:ext cx="9727275" cy="11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TRUE COGNATES</a:t>
            </a: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CAB30293-BAE6-4CB7-BF63-215B5D962A37}"/>
              </a:ext>
            </a:extLst>
          </p:cNvPr>
          <p:cNvSpPr txBox="1">
            <a:spLocks/>
          </p:cNvSpPr>
          <p:nvPr/>
        </p:nvSpPr>
        <p:spPr>
          <a:xfrm>
            <a:off x="2389750" y="4303946"/>
            <a:ext cx="9155086" cy="54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have a similar spelling and sound in English and Spanish. 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A3A70297-AF27-4EE3-AF37-A7D9A6B3D81B}"/>
              </a:ext>
            </a:extLst>
          </p:cNvPr>
          <p:cNvSpPr/>
          <p:nvPr/>
        </p:nvSpPr>
        <p:spPr>
          <a:xfrm>
            <a:off x="7107969" y="5231974"/>
            <a:ext cx="1354527" cy="1262713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45A4990B-0E0B-4710-A430-AA7D25EE2D67}"/>
              </a:ext>
            </a:extLst>
          </p:cNvPr>
          <p:cNvSpPr/>
          <p:nvPr/>
        </p:nvSpPr>
        <p:spPr>
          <a:xfrm>
            <a:off x="5409801" y="5231975"/>
            <a:ext cx="1354527" cy="1262713"/>
          </a:xfrm>
          <a:prstGeom prst="flowChartConnector">
            <a:avLst/>
          </a:prstGeom>
          <a:solidFill>
            <a:srgbClr val="5700F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</p:txBody>
      </p:sp>
    </p:spTree>
    <p:extLst>
      <p:ext uri="{BB962C8B-B14F-4D97-AF65-F5344CB8AC3E}">
        <p14:creationId xmlns:p14="http://schemas.microsoft.com/office/powerpoint/2010/main" val="24669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97EDC3-8740-4095-A9E6-78AC649A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618416"/>
            <a:ext cx="10094843" cy="67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ACTIVITY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636A95AD-C667-4D17-8AD3-334971B8F44F}"/>
              </a:ext>
            </a:extLst>
          </p:cNvPr>
          <p:cNvSpPr txBox="1">
            <a:spLocks/>
          </p:cNvSpPr>
          <p:nvPr/>
        </p:nvSpPr>
        <p:spPr>
          <a:xfrm>
            <a:off x="506438" y="1294228"/>
            <a:ext cx="11437034" cy="7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Instruction: match the following word with its correspondent true cognate. </a:t>
            </a:r>
          </a:p>
          <a:p>
            <a:pPr algn="just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9172AB0F-C48D-4FF9-B0A1-DE01FB7C4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52012"/>
              </p:ext>
            </p:extLst>
          </p:nvPr>
        </p:nvGraphicFramePr>
        <p:xfrm>
          <a:off x="536055" y="1756963"/>
          <a:ext cx="6049108" cy="4599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554">
                  <a:extLst>
                    <a:ext uri="{9D8B030D-6E8A-4147-A177-3AD203B41FA5}">
                      <a16:colId xmlns:a16="http://schemas.microsoft.com/office/drawing/2014/main" val="2753590316"/>
                    </a:ext>
                  </a:extLst>
                </a:gridCol>
                <a:gridCol w="3024554">
                  <a:extLst>
                    <a:ext uri="{9D8B030D-6E8A-4147-A177-3AD203B41FA5}">
                      <a16:colId xmlns:a16="http://schemas.microsoft.com/office/drawing/2014/main" val="1429104327"/>
                    </a:ext>
                  </a:extLst>
                </a:gridCol>
              </a:tblGrid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SPANISH </a:t>
                      </a:r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ENGLISH</a:t>
                      </a:r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7239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Hockey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96321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Diccionario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01298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Elefante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79431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Parcial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133924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Familia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34716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Teléfono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73003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Accidente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16376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Falso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48223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Mapa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9755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Tomate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4847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3EB8064-3498-4692-83CD-E7855B6B1DF6}"/>
              </a:ext>
            </a:extLst>
          </p:cNvPr>
          <p:cNvSpPr/>
          <p:nvPr/>
        </p:nvSpPr>
        <p:spPr>
          <a:xfrm>
            <a:off x="7765111" y="2443647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07CF113-A66D-4353-9FDA-287726D139F3}"/>
              </a:ext>
            </a:extLst>
          </p:cNvPr>
          <p:cNvSpPr/>
          <p:nvPr/>
        </p:nvSpPr>
        <p:spPr>
          <a:xfrm>
            <a:off x="7765113" y="3020708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85DB98D-E7A8-496D-8AEF-329DC684683C}"/>
              </a:ext>
            </a:extLst>
          </p:cNvPr>
          <p:cNvSpPr/>
          <p:nvPr/>
        </p:nvSpPr>
        <p:spPr>
          <a:xfrm>
            <a:off x="7765113" y="3614931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E8C09C-4862-45F7-9BF4-7098F727CB85}"/>
              </a:ext>
            </a:extLst>
          </p:cNvPr>
          <p:cNvSpPr/>
          <p:nvPr/>
        </p:nvSpPr>
        <p:spPr>
          <a:xfrm>
            <a:off x="7765112" y="4209154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C82C04F-3F4C-4A19-9F4C-545EE0D563DE}"/>
              </a:ext>
            </a:extLst>
          </p:cNvPr>
          <p:cNvSpPr/>
          <p:nvPr/>
        </p:nvSpPr>
        <p:spPr>
          <a:xfrm>
            <a:off x="9893465" y="2440341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Elephant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7C29E10-9025-457A-B7B6-E84541EB1EE8}"/>
              </a:ext>
            </a:extLst>
          </p:cNvPr>
          <p:cNvSpPr/>
          <p:nvPr/>
        </p:nvSpPr>
        <p:spPr>
          <a:xfrm>
            <a:off x="9893464" y="3024355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262956-A760-4244-8806-25646935D203}"/>
              </a:ext>
            </a:extLst>
          </p:cNvPr>
          <p:cNvSpPr/>
          <p:nvPr/>
        </p:nvSpPr>
        <p:spPr>
          <a:xfrm>
            <a:off x="9893463" y="3623675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9BAE867-E61A-490A-ABAD-BE30ED8137DA}"/>
              </a:ext>
            </a:extLst>
          </p:cNvPr>
          <p:cNvSpPr/>
          <p:nvPr/>
        </p:nvSpPr>
        <p:spPr>
          <a:xfrm>
            <a:off x="9893463" y="4182116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Hockey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938875F-5D3C-4E4D-889B-A4C32097B918}"/>
              </a:ext>
            </a:extLst>
          </p:cNvPr>
          <p:cNvSpPr/>
          <p:nvPr/>
        </p:nvSpPr>
        <p:spPr>
          <a:xfrm>
            <a:off x="7765111" y="4786215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6AE326B-7470-4F5B-9C28-1A77616AB977}"/>
              </a:ext>
            </a:extLst>
          </p:cNvPr>
          <p:cNvSpPr/>
          <p:nvPr/>
        </p:nvSpPr>
        <p:spPr>
          <a:xfrm>
            <a:off x="9893463" y="4758171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</a:p>
        </p:txBody>
      </p:sp>
    </p:spTree>
    <p:extLst>
      <p:ext uri="{BB962C8B-B14F-4D97-AF65-F5344CB8AC3E}">
        <p14:creationId xmlns:p14="http://schemas.microsoft.com/office/powerpoint/2010/main" val="10597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97EDC3-8740-4095-A9E6-78AC649A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618416"/>
            <a:ext cx="10094843" cy="67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ACTIVITY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636A95AD-C667-4D17-8AD3-334971B8F44F}"/>
              </a:ext>
            </a:extLst>
          </p:cNvPr>
          <p:cNvSpPr txBox="1">
            <a:spLocks/>
          </p:cNvSpPr>
          <p:nvPr/>
        </p:nvSpPr>
        <p:spPr>
          <a:xfrm>
            <a:off x="506438" y="1294228"/>
            <a:ext cx="11437034" cy="7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Instruction: match the following word with its correspondent true cognate. </a:t>
            </a:r>
          </a:p>
          <a:p>
            <a:pPr algn="just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9172AB0F-C48D-4FF9-B0A1-DE01FB7C44F2}"/>
              </a:ext>
            </a:extLst>
          </p:cNvPr>
          <p:cNvGraphicFramePr>
            <a:graphicFrameLocks noGrp="1"/>
          </p:cNvGraphicFramePr>
          <p:nvPr/>
        </p:nvGraphicFramePr>
        <p:xfrm>
          <a:off x="536055" y="1756963"/>
          <a:ext cx="6049108" cy="4599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554">
                  <a:extLst>
                    <a:ext uri="{9D8B030D-6E8A-4147-A177-3AD203B41FA5}">
                      <a16:colId xmlns:a16="http://schemas.microsoft.com/office/drawing/2014/main" val="2753590316"/>
                    </a:ext>
                  </a:extLst>
                </a:gridCol>
                <a:gridCol w="3024554">
                  <a:extLst>
                    <a:ext uri="{9D8B030D-6E8A-4147-A177-3AD203B41FA5}">
                      <a16:colId xmlns:a16="http://schemas.microsoft.com/office/drawing/2014/main" val="1429104327"/>
                    </a:ext>
                  </a:extLst>
                </a:gridCol>
              </a:tblGrid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SPANISH </a:t>
                      </a:r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ENGLISH</a:t>
                      </a:r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7239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Hockey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96321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Diccionario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01298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Elefante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79431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Parcial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133924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Familia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34716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Teléfono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73003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Accidente 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16376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Falso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48223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Mapa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9755"/>
                  </a:ext>
                </a:extLst>
              </a:tr>
              <a:tr h="41421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Tomate</a:t>
                      </a:r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4847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3EB8064-3498-4692-83CD-E7855B6B1DF6}"/>
              </a:ext>
            </a:extLst>
          </p:cNvPr>
          <p:cNvSpPr/>
          <p:nvPr/>
        </p:nvSpPr>
        <p:spPr>
          <a:xfrm>
            <a:off x="4304459" y="5563772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07CF113-A66D-4353-9FDA-287726D139F3}"/>
              </a:ext>
            </a:extLst>
          </p:cNvPr>
          <p:cNvSpPr/>
          <p:nvPr/>
        </p:nvSpPr>
        <p:spPr>
          <a:xfrm>
            <a:off x="4304455" y="3899232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85DB98D-E7A8-496D-8AEF-329DC684683C}"/>
              </a:ext>
            </a:extLst>
          </p:cNvPr>
          <p:cNvSpPr/>
          <p:nvPr/>
        </p:nvSpPr>
        <p:spPr>
          <a:xfrm>
            <a:off x="4304454" y="6018735"/>
            <a:ext cx="156019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E8C09C-4862-45F7-9BF4-7098F727CB85}"/>
              </a:ext>
            </a:extLst>
          </p:cNvPr>
          <p:cNvSpPr/>
          <p:nvPr/>
        </p:nvSpPr>
        <p:spPr>
          <a:xfrm>
            <a:off x="4304456" y="2615421"/>
            <a:ext cx="156019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C82C04F-3F4C-4A19-9F4C-545EE0D563DE}"/>
              </a:ext>
            </a:extLst>
          </p:cNvPr>
          <p:cNvSpPr/>
          <p:nvPr/>
        </p:nvSpPr>
        <p:spPr>
          <a:xfrm>
            <a:off x="4304456" y="3048134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Elephant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7C29E10-9025-457A-B7B6-E84541EB1EE8}"/>
              </a:ext>
            </a:extLst>
          </p:cNvPr>
          <p:cNvSpPr/>
          <p:nvPr/>
        </p:nvSpPr>
        <p:spPr>
          <a:xfrm>
            <a:off x="4286822" y="5119237"/>
            <a:ext cx="156019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262956-A760-4244-8806-25646935D203}"/>
              </a:ext>
            </a:extLst>
          </p:cNvPr>
          <p:cNvSpPr/>
          <p:nvPr/>
        </p:nvSpPr>
        <p:spPr>
          <a:xfrm>
            <a:off x="4304456" y="3496485"/>
            <a:ext cx="156019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9BAE867-E61A-490A-ABAD-BE30ED8137DA}"/>
              </a:ext>
            </a:extLst>
          </p:cNvPr>
          <p:cNvSpPr/>
          <p:nvPr/>
        </p:nvSpPr>
        <p:spPr>
          <a:xfrm>
            <a:off x="4304458" y="2180858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Hockey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938875F-5D3C-4E4D-889B-A4C32097B918}"/>
              </a:ext>
            </a:extLst>
          </p:cNvPr>
          <p:cNvSpPr/>
          <p:nvPr/>
        </p:nvSpPr>
        <p:spPr>
          <a:xfrm>
            <a:off x="4304455" y="4308633"/>
            <a:ext cx="156019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6AE326B-7470-4F5B-9C28-1A77616AB977}"/>
              </a:ext>
            </a:extLst>
          </p:cNvPr>
          <p:cNvSpPr/>
          <p:nvPr/>
        </p:nvSpPr>
        <p:spPr>
          <a:xfrm>
            <a:off x="4304454" y="4716490"/>
            <a:ext cx="1560191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5AD9B16-575C-4BE9-BAD3-C50A15AB4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548" y="2323483"/>
            <a:ext cx="3229397" cy="32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FD61D0-B98A-4E84-9FA2-5EAFFE8E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03656" y="3299923"/>
            <a:ext cx="9727275" cy="11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FALSE COGNATES</a:t>
            </a: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CAB30293-BAE6-4CB7-BF63-215B5D962A37}"/>
              </a:ext>
            </a:extLst>
          </p:cNvPr>
          <p:cNvSpPr txBox="1">
            <a:spLocks/>
          </p:cNvSpPr>
          <p:nvPr/>
        </p:nvSpPr>
        <p:spPr>
          <a:xfrm>
            <a:off x="2389750" y="4303946"/>
            <a:ext cx="9155086" cy="54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Words that are alike in English and Spanish but have a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meaning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13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04C75FD-8139-4181-A839-D214C289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252554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OBSERVE THE FOLLOWING IMAGES AND TRY TO IDENTIFY THE FALSE COGNATE. </a:t>
            </a:r>
            <a:endParaRPr lang="en-US" sz="9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 descr="Cognados en Español | World Languages - Quizizz">
            <a:extLst>
              <a:ext uri="{FF2B5EF4-FFF2-40B4-BE49-F238E27FC236}">
                <a16:creationId xmlns:a16="http://schemas.microsoft.com/office/drawing/2014/main" id="{1A097C81-AF51-4EDB-BE48-EBB0F73A5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4203" b="13237"/>
          <a:stretch/>
        </p:blipFill>
        <p:spPr bwMode="auto">
          <a:xfrm>
            <a:off x="1289996" y="2317704"/>
            <a:ext cx="3119653" cy="40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rrores de traducción">
            <a:extLst>
              <a:ext uri="{FF2B5EF4-FFF2-40B4-BE49-F238E27FC236}">
                <a16:creationId xmlns:a16="http://schemas.microsoft.com/office/drawing/2014/main" id="{180FE32D-83B1-4D7D-94A5-E9A70348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58" y="2381744"/>
            <a:ext cx="2663152" cy="19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22 ideas de Traducciones erradas | chistes en inglés, traduccion, letreros  graciosos">
            <a:extLst>
              <a:ext uri="{FF2B5EF4-FFF2-40B4-BE49-F238E27FC236}">
                <a16:creationId xmlns:a16="http://schemas.microsoft.com/office/drawing/2014/main" id="{115AED33-90A3-46E3-AD5D-EE3FF18DB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6688" r="13449" b="9567"/>
          <a:stretch/>
        </p:blipFill>
        <p:spPr bwMode="auto">
          <a:xfrm>
            <a:off x="4709653" y="2317703"/>
            <a:ext cx="2990501" cy="40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06EFBE7-3DC5-43AD-8362-98BAD2B63F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385" t="53129" r="32731" b="26143"/>
          <a:stretch/>
        </p:blipFill>
        <p:spPr>
          <a:xfrm>
            <a:off x="8000158" y="4538796"/>
            <a:ext cx="2663152" cy="12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26193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61031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EXAMPLE</a:t>
            </a:r>
            <a:endParaRPr sz="1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A55E72-9ED4-4F2A-BA61-95DFBDA510F6}"/>
              </a:ext>
            </a:extLst>
          </p:cNvPr>
          <p:cNvSpPr/>
          <p:nvPr/>
        </p:nvSpPr>
        <p:spPr>
          <a:xfrm>
            <a:off x="1743021" y="1534623"/>
            <a:ext cx="226375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ENGLISH WORD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6E5DBC1-DDEC-4827-A9C0-82C7FC8B89DC}"/>
              </a:ext>
            </a:extLst>
          </p:cNvPr>
          <p:cNvSpPr/>
          <p:nvPr/>
        </p:nvSpPr>
        <p:spPr>
          <a:xfrm>
            <a:off x="4875662" y="1518403"/>
            <a:ext cx="2263754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FALSE COGNATE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FEF2D5-FC39-468C-9E11-EEF874B40E84}"/>
              </a:ext>
            </a:extLst>
          </p:cNvPr>
          <p:cNvSpPr/>
          <p:nvPr/>
        </p:nvSpPr>
        <p:spPr>
          <a:xfrm>
            <a:off x="8008303" y="1518403"/>
            <a:ext cx="2263754" cy="441697"/>
          </a:xfrm>
          <a:prstGeom prst="rect">
            <a:avLst/>
          </a:prstGeom>
          <a:solidFill>
            <a:srgbClr val="2F52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 MEANING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4A77F0-3342-422C-8287-C873EA52451B}"/>
              </a:ext>
            </a:extLst>
          </p:cNvPr>
          <p:cNvSpPr/>
          <p:nvPr/>
        </p:nvSpPr>
        <p:spPr>
          <a:xfrm>
            <a:off x="1743021" y="2072963"/>
            <a:ext cx="226375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3FA055A-9AE7-4E87-8C73-ACB859DD28BA}"/>
              </a:ext>
            </a:extLst>
          </p:cNvPr>
          <p:cNvSpPr/>
          <p:nvPr/>
        </p:nvSpPr>
        <p:spPr>
          <a:xfrm>
            <a:off x="4875662" y="2074794"/>
            <a:ext cx="2263754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75B885D-9110-4532-AA89-BEC80A1C4A9E}"/>
              </a:ext>
            </a:extLst>
          </p:cNvPr>
          <p:cNvSpPr/>
          <p:nvPr/>
        </p:nvSpPr>
        <p:spPr>
          <a:xfrm>
            <a:off x="8008303" y="2042001"/>
            <a:ext cx="2263754" cy="441697"/>
          </a:xfrm>
          <a:prstGeom prst="rect">
            <a:avLst/>
          </a:prstGeom>
          <a:solidFill>
            <a:srgbClr val="2F52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Foot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F476269-9C9E-4EDF-95ED-044E071DA323}"/>
              </a:ext>
            </a:extLst>
          </p:cNvPr>
          <p:cNvSpPr/>
          <p:nvPr/>
        </p:nvSpPr>
        <p:spPr>
          <a:xfrm>
            <a:off x="1743021" y="2609337"/>
            <a:ext cx="226375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Exit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04E3B15-105B-4FB7-AE86-7D0B3557236D}"/>
              </a:ext>
            </a:extLst>
          </p:cNvPr>
          <p:cNvSpPr/>
          <p:nvPr/>
        </p:nvSpPr>
        <p:spPr>
          <a:xfrm>
            <a:off x="4875662" y="2621081"/>
            <a:ext cx="2263754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Éxito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5E01ADB-1DE3-4460-AABA-3EF4D1B4075E}"/>
              </a:ext>
            </a:extLst>
          </p:cNvPr>
          <p:cNvSpPr/>
          <p:nvPr/>
        </p:nvSpPr>
        <p:spPr>
          <a:xfrm>
            <a:off x="8008303" y="2605133"/>
            <a:ext cx="2263754" cy="441697"/>
          </a:xfrm>
          <a:prstGeom prst="rect">
            <a:avLst/>
          </a:prstGeom>
          <a:solidFill>
            <a:srgbClr val="2F52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Success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61754B7-5B69-47DA-907B-1B224CDFE7E9}"/>
              </a:ext>
            </a:extLst>
          </p:cNvPr>
          <p:cNvSpPr/>
          <p:nvPr/>
        </p:nvSpPr>
        <p:spPr>
          <a:xfrm>
            <a:off x="1743021" y="3196669"/>
            <a:ext cx="226375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Actual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D1CBF78-03A0-445F-902D-51446478E090}"/>
              </a:ext>
            </a:extLst>
          </p:cNvPr>
          <p:cNvSpPr/>
          <p:nvPr/>
        </p:nvSpPr>
        <p:spPr>
          <a:xfrm>
            <a:off x="4875662" y="3191864"/>
            <a:ext cx="2263754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Actual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56CA21-538D-4888-92AC-AEAAF1F69D14}"/>
              </a:ext>
            </a:extLst>
          </p:cNvPr>
          <p:cNvSpPr/>
          <p:nvPr/>
        </p:nvSpPr>
        <p:spPr>
          <a:xfrm>
            <a:off x="8008303" y="3162622"/>
            <a:ext cx="2263754" cy="441697"/>
          </a:xfrm>
          <a:prstGeom prst="rect">
            <a:avLst/>
          </a:prstGeom>
          <a:solidFill>
            <a:srgbClr val="2F52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B5DCF32-74F9-4FA3-980A-2D019A6034E5}"/>
              </a:ext>
            </a:extLst>
          </p:cNvPr>
          <p:cNvSpPr/>
          <p:nvPr/>
        </p:nvSpPr>
        <p:spPr>
          <a:xfrm>
            <a:off x="1743021" y="3784001"/>
            <a:ext cx="226375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Figures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934C8BB-6B44-48A0-99CF-DEB8F6513658}"/>
              </a:ext>
            </a:extLst>
          </p:cNvPr>
          <p:cNvSpPr/>
          <p:nvPr/>
        </p:nvSpPr>
        <p:spPr>
          <a:xfrm>
            <a:off x="4875662" y="3744309"/>
            <a:ext cx="2263754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Figuras</a:t>
            </a: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9E78089-68B1-4422-9D16-D29371A92640}"/>
              </a:ext>
            </a:extLst>
          </p:cNvPr>
          <p:cNvSpPr/>
          <p:nvPr/>
        </p:nvSpPr>
        <p:spPr>
          <a:xfrm>
            <a:off x="8008303" y="3784000"/>
            <a:ext cx="2263754" cy="441697"/>
          </a:xfrm>
          <a:prstGeom prst="rect">
            <a:avLst/>
          </a:prstGeom>
          <a:solidFill>
            <a:srgbClr val="2F52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Cifras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DCA9A05-E64D-4E82-A4DE-CE457F03AE65}"/>
              </a:ext>
            </a:extLst>
          </p:cNvPr>
          <p:cNvSpPr/>
          <p:nvPr/>
        </p:nvSpPr>
        <p:spPr>
          <a:xfrm>
            <a:off x="1743021" y="4371333"/>
            <a:ext cx="226375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Pregnant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35DA78D-8FE4-4AD3-B7F2-6657546C111C}"/>
              </a:ext>
            </a:extLst>
          </p:cNvPr>
          <p:cNvSpPr/>
          <p:nvPr/>
        </p:nvSpPr>
        <p:spPr>
          <a:xfrm>
            <a:off x="4892208" y="4336358"/>
            <a:ext cx="2263754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Embarrassed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387EBBC-6A8E-448B-BC58-29261E48F99A}"/>
              </a:ext>
            </a:extLst>
          </p:cNvPr>
          <p:cNvSpPr/>
          <p:nvPr/>
        </p:nvSpPr>
        <p:spPr>
          <a:xfrm>
            <a:off x="8008303" y="4337286"/>
            <a:ext cx="2263754" cy="441697"/>
          </a:xfrm>
          <a:prstGeom prst="rect">
            <a:avLst/>
          </a:prstGeom>
          <a:solidFill>
            <a:srgbClr val="2F52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Embarazada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B75F94C-4A79-4C58-BD30-5A39AD22277C}"/>
              </a:ext>
            </a:extLst>
          </p:cNvPr>
          <p:cNvSpPr/>
          <p:nvPr/>
        </p:nvSpPr>
        <p:spPr>
          <a:xfrm>
            <a:off x="1743021" y="4958665"/>
            <a:ext cx="226375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Library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D857AB7-2E6F-4237-A8ED-32563F2D78FE}"/>
              </a:ext>
            </a:extLst>
          </p:cNvPr>
          <p:cNvSpPr/>
          <p:nvPr/>
        </p:nvSpPr>
        <p:spPr>
          <a:xfrm>
            <a:off x="4875662" y="4923690"/>
            <a:ext cx="2263754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Librería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D2B6C44-7567-47F7-BED6-40F1483DDDE2}"/>
              </a:ext>
            </a:extLst>
          </p:cNvPr>
          <p:cNvSpPr/>
          <p:nvPr/>
        </p:nvSpPr>
        <p:spPr>
          <a:xfrm>
            <a:off x="8008303" y="4958664"/>
            <a:ext cx="2263754" cy="441697"/>
          </a:xfrm>
          <a:prstGeom prst="rect">
            <a:avLst/>
          </a:prstGeom>
          <a:solidFill>
            <a:srgbClr val="2F52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Biblioteca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2412DCC-DD90-4D03-99C7-743AF3A916D1}"/>
              </a:ext>
            </a:extLst>
          </p:cNvPr>
          <p:cNvSpPr/>
          <p:nvPr/>
        </p:nvSpPr>
        <p:spPr>
          <a:xfrm>
            <a:off x="4875662" y="5511022"/>
            <a:ext cx="2263754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Fabrica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FF93D3F-490A-46DC-9EE8-A7515D6C1260}"/>
              </a:ext>
            </a:extLst>
          </p:cNvPr>
          <p:cNvSpPr/>
          <p:nvPr/>
        </p:nvSpPr>
        <p:spPr>
          <a:xfrm>
            <a:off x="1743021" y="5545997"/>
            <a:ext cx="226375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Fabric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CEAE2E4-1C08-4FD5-9F22-A4703226A785}"/>
              </a:ext>
            </a:extLst>
          </p:cNvPr>
          <p:cNvSpPr/>
          <p:nvPr/>
        </p:nvSpPr>
        <p:spPr>
          <a:xfrm>
            <a:off x="8008303" y="5500996"/>
            <a:ext cx="2263754" cy="441697"/>
          </a:xfrm>
          <a:prstGeom prst="rect">
            <a:avLst/>
          </a:prstGeom>
          <a:solidFill>
            <a:srgbClr val="2F52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Factory</a:t>
            </a:r>
          </a:p>
        </p:txBody>
      </p:sp>
    </p:spTree>
    <p:extLst>
      <p:ext uri="{BB962C8B-B14F-4D97-AF65-F5344CB8AC3E}">
        <p14:creationId xmlns:p14="http://schemas.microsoft.com/office/powerpoint/2010/main" val="8440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967E98B-28BA-4206-A1E7-558713702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732141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ACTIVITY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5;p1">
            <a:extLst>
              <a:ext uri="{FF2B5EF4-FFF2-40B4-BE49-F238E27FC236}">
                <a16:creationId xmlns:a16="http://schemas.microsoft.com/office/drawing/2014/main" id="{983A4C49-AFB5-48F7-A4D8-F69374403C98}"/>
              </a:ext>
            </a:extLst>
          </p:cNvPr>
          <p:cNvSpPr txBox="1">
            <a:spLocks/>
          </p:cNvSpPr>
          <p:nvPr/>
        </p:nvSpPr>
        <p:spPr>
          <a:xfrm>
            <a:off x="1094322" y="1450878"/>
            <a:ext cx="9622301" cy="54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Instruction: complete each sentence with the correct false cognate.</a:t>
            </a: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358BDD85-8896-4E21-B4DD-EB46CF319533}"/>
              </a:ext>
            </a:extLst>
          </p:cNvPr>
          <p:cNvSpPr txBox="1">
            <a:spLocks/>
          </p:cNvSpPr>
          <p:nvPr/>
        </p:nvSpPr>
        <p:spPr>
          <a:xfrm>
            <a:off x="506437" y="2065914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 Do you know that Sarah got ____________ (embarrassed/pregnant) on holiday in San Andres Island? </a:t>
            </a: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B1510F05-90C5-4B67-AA75-E27BEF326F71}"/>
              </a:ext>
            </a:extLst>
          </p:cNvPr>
          <p:cNvSpPr txBox="1">
            <a:spLocks/>
          </p:cNvSpPr>
          <p:nvPr/>
        </p:nvSpPr>
        <p:spPr>
          <a:xfrm>
            <a:off x="506437" y="3008903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2. The ____________ (signature/subject) I hate the most is programming. </a:t>
            </a:r>
          </a:p>
        </p:txBody>
      </p:sp>
      <p:sp>
        <p:nvSpPr>
          <p:cNvPr id="14" name="Google Shape;85;p1">
            <a:extLst>
              <a:ext uri="{FF2B5EF4-FFF2-40B4-BE49-F238E27FC236}">
                <a16:creationId xmlns:a16="http://schemas.microsoft.com/office/drawing/2014/main" id="{77A3E55E-18DE-4BA7-9415-6D841D6A6B40}"/>
              </a:ext>
            </a:extLst>
          </p:cNvPr>
          <p:cNvSpPr txBox="1">
            <a:spLocks/>
          </p:cNvSpPr>
          <p:nvPr/>
        </p:nvSpPr>
        <p:spPr>
          <a:xfrm>
            <a:off x="506437" y="3934667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3. How many _____________ (idioms/languages) can you speak?</a:t>
            </a:r>
          </a:p>
        </p:txBody>
      </p:sp>
      <p:sp>
        <p:nvSpPr>
          <p:cNvPr id="15" name="Google Shape;85;p1">
            <a:extLst>
              <a:ext uri="{FF2B5EF4-FFF2-40B4-BE49-F238E27FC236}">
                <a16:creationId xmlns:a16="http://schemas.microsoft.com/office/drawing/2014/main" id="{07C5C636-6299-4BA6-866D-7DB5A8FA53C6}"/>
              </a:ext>
            </a:extLst>
          </p:cNvPr>
          <p:cNvSpPr txBox="1">
            <a:spLocks/>
          </p:cNvSpPr>
          <p:nvPr/>
        </p:nvSpPr>
        <p:spPr>
          <a:xfrm>
            <a:off x="506436" y="4549702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4. ____________ (Actually/nowadays) I live with my parents. </a:t>
            </a:r>
          </a:p>
        </p:txBody>
      </p:sp>
      <p:sp>
        <p:nvSpPr>
          <p:cNvPr id="16" name="Google Shape;85;p1">
            <a:extLst>
              <a:ext uri="{FF2B5EF4-FFF2-40B4-BE49-F238E27FC236}">
                <a16:creationId xmlns:a16="http://schemas.microsoft.com/office/drawing/2014/main" id="{2784C1DC-5273-4330-8B04-76F90A2D9CE5}"/>
              </a:ext>
            </a:extLst>
          </p:cNvPr>
          <p:cNvSpPr txBox="1">
            <a:spLocks/>
          </p:cNvSpPr>
          <p:nvPr/>
        </p:nvSpPr>
        <p:spPr>
          <a:xfrm>
            <a:off x="506435" y="5272471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5. The police came to my ____________ (assistance/attendance).</a:t>
            </a:r>
          </a:p>
        </p:txBody>
      </p:sp>
    </p:spTree>
    <p:extLst>
      <p:ext uri="{BB962C8B-B14F-4D97-AF65-F5344CB8AC3E}">
        <p14:creationId xmlns:p14="http://schemas.microsoft.com/office/powerpoint/2010/main" val="226707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967E98B-28BA-4206-A1E7-558713702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732141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ACTIVITY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5;p1">
            <a:extLst>
              <a:ext uri="{FF2B5EF4-FFF2-40B4-BE49-F238E27FC236}">
                <a16:creationId xmlns:a16="http://schemas.microsoft.com/office/drawing/2014/main" id="{983A4C49-AFB5-48F7-A4D8-F69374403C98}"/>
              </a:ext>
            </a:extLst>
          </p:cNvPr>
          <p:cNvSpPr txBox="1">
            <a:spLocks/>
          </p:cNvSpPr>
          <p:nvPr/>
        </p:nvSpPr>
        <p:spPr>
          <a:xfrm>
            <a:off x="1094322" y="1450878"/>
            <a:ext cx="9622301" cy="54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Instruction: complete each sentence with the correct false cognate.</a:t>
            </a: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358BDD85-8896-4E21-B4DD-EB46CF319533}"/>
              </a:ext>
            </a:extLst>
          </p:cNvPr>
          <p:cNvSpPr txBox="1">
            <a:spLocks/>
          </p:cNvSpPr>
          <p:nvPr/>
        </p:nvSpPr>
        <p:spPr>
          <a:xfrm>
            <a:off x="506437" y="2065914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 Do you know that Sarah got ____________ (embarrassed/pregnant) on holiday in San Andres Island? </a:t>
            </a: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B1510F05-90C5-4B67-AA75-E27BEF326F71}"/>
              </a:ext>
            </a:extLst>
          </p:cNvPr>
          <p:cNvSpPr txBox="1">
            <a:spLocks/>
          </p:cNvSpPr>
          <p:nvPr/>
        </p:nvSpPr>
        <p:spPr>
          <a:xfrm>
            <a:off x="506437" y="3008903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2. The ____________ (signature/subject) I hate the most is programming. </a:t>
            </a:r>
          </a:p>
        </p:txBody>
      </p:sp>
      <p:sp>
        <p:nvSpPr>
          <p:cNvPr id="14" name="Google Shape;85;p1">
            <a:extLst>
              <a:ext uri="{FF2B5EF4-FFF2-40B4-BE49-F238E27FC236}">
                <a16:creationId xmlns:a16="http://schemas.microsoft.com/office/drawing/2014/main" id="{77A3E55E-18DE-4BA7-9415-6D841D6A6B40}"/>
              </a:ext>
            </a:extLst>
          </p:cNvPr>
          <p:cNvSpPr txBox="1">
            <a:spLocks/>
          </p:cNvSpPr>
          <p:nvPr/>
        </p:nvSpPr>
        <p:spPr>
          <a:xfrm>
            <a:off x="506437" y="3934667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3. How many _____________ (idioms/languages) can you speak?</a:t>
            </a:r>
          </a:p>
        </p:txBody>
      </p:sp>
      <p:sp>
        <p:nvSpPr>
          <p:cNvPr id="15" name="Google Shape;85;p1">
            <a:extLst>
              <a:ext uri="{FF2B5EF4-FFF2-40B4-BE49-F238E27FC236}">
                <a16:creationId xmlns:a16="http://schemas.microsoft.com/office/drawing/2014/main" id="{07C5C636-6299-4BA6-866D-7DB5A8FA53C6}"/>
              </a:ext>
            </a:extLst>
          </p:cNvPr>
          <p:cNvSpPr txBox="1">
            <a:spLocks/>
          </p:cNvSpPr>
          <p:nvPr/>
        </p:nvSpPr>
        <p:spPr>
          <a:xfrm>
            <a:off x="506436" y="4549702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4. ____________ (Actually/nowadays) I live with my parents. </a:t>
            </a:r>
          </a:p>
        </p:txBody>
      </p:sp>
      <p:sp>
        <p:nvSpPr>
          <p:cNvPr id="16" name="Google Shape;85;p1">
            <a:extLst>
              <a:ext uri="{FF2B5EF4-FFF2-40B4-BE49-F238E27FC236}">
                <a16:creationId xmlns:a16="http://schemas.microsoft.com/office/drawing/2014/main" id="{2784C1DC-5273-4330-8B04-76F90A2D9CE5}"/>
              </a:ext>
            </a:extLst>
          </p:cNvPr>
          <p:cNvSpPr txBox="1">
            <a:spLocks/>
          </p:cNvSpPr>
          <p:nvPr/>
        </p:nvSpPr>
        <p:spPr>
          <a:xfrm>
            <a:off x="506435" y="5272471"/>
            <a:ext cx="1093059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5. The police came to my ____________ (assistance/attendance).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AEE054B-2296-43C5-94FA-02BAC5BF9D44}"/>
              </a:ext>
            </a:extLst>
          </p:cNvPr>
          <p:cNvSpPr/>
          <p:nvPr/>
        </p:nvSpPr>
        <p:spPr>
          <a:xfrm>
            <a:off x="5269246" y="1937372"/>
            <a:ext cx="194982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pregnant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2AA52C-BBC4-46A2-B614-FF232252FABC}"/>
              </a:ext>
            </a:extLst>
          </p:cNvPr>
          <p:cNvSpPr/>
          <p:nvPr/>
        </p:nvSpPr>
        <p:spPr>
          <a:xfrm>
            <a:off x="1732601" y="2930432"/>
            <a:ext cx="194982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subject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C20833-2D5B-4B6F-9F6D-F2A4A609096B}"/>
              </a:ext>
            </a:extLst>
          </p:cNvPr>
          <p:cNvSpPr/>
          <p:nvPr/>
        </p:nvSpPr>
        <p:spPr>
          <a:xfrm>
            <a:off x="3094339" y="3891230"/>
            <a:ext cx="194982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languages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78CAE13-661D-4D31-8CB3-4F11A535DF0F}"/>
              </a:ext>
            </a:extLst>
          </p:cNvPr>
          <p:cNvSpPr/>
          <p:nvPr/>
        </p:nvSpPr>
        <p:spPr>
          <a:xfrm>
            <a:off x="1306638" y="4515498"/>
            <a:ext cx="194982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Nowadays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852EC3E-D6C8-4874-B2A2-8051B9122DEF}"/>
              </a:ext>
            </a:extLst>
          </p:cNvPr>
          <p:cNvSpPr/>
          <p:nvPr/>
        </p:nvSpPr>
        <p:spPr>
          <a:xfrm>
            <a:off x="4930560" y="5220477"/>
            <a:ext cx="194982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assistance</a:t>
            </a:r>
          </a:p>
        </p:txBody>
      </p:sp>
    </p:spTree>
    <p:extLst>
      <p:ext uri="{BB962C8B-B14F-4D97-AF65-F5344CB8AC3E}">
        <p14:creationId xmlns:p14="http://schemas.microsoft.com/office/powerpoint/2010/main" val="38545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B11C90-7722-4D17-A3B6-8A03F6503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pic>
        <p:nvPicPr>
          <p:cNvPr id="5" name="Google Shape;169;p7">
            <a:extLst>
              <a:ext uri="{FF2B5EF4-FFF2-40B4-BE49-F238E27FC236}">
                <a16:creationId xmlns:a16="http://schemas.microsoft.com/office/drawing/2014/main" id="{A104D65F-58FA-45C3-81EB-A89655842A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6397" y="734078"/>
            <a:ext cx="3705535" cy="53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5B107D8A-F2E5-42BD-BB47-FA01495F63C6}"/>
              </a:ext>
            </a:extLst>
          </p:cNvPr>
          <p:cNvSpPr txBox="1">
            <a:spLocks/>
          </p:cNvSpPr>
          <p:nvPr/>
        </p:nvSpPr>
        <p:spPr>
          <a:xfrm>
            <a:off x="469351" y="2177091"/>
            <a:ext cx="3737504" cy="518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0066"/>
                </a:solidFill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CONSTIPATED</a:t>
            </a:r>
          </a:p>
          <a:p>
            <a:pPr marL="0" indent="0" algn="ctr">
              <a:buNone/>
            </a:pPr>
            <a:r>
              <a:rPr lang="en-US" sz="2400" b="1" dirty="0" err="1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Constipado</a:t>
            </a: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 (</a:t>
            </a:r>
            <a:r>
              <a:rPr lang="en-US" sz="2400" b="1" i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to have a cold</a:t>
            </a: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).</a:t>
            </a:r>
          </a:p>
          <a:p>
            <a:pPr marL="0" indent="0" algn="ctr">
              <a:buNone/>
            </a:pP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Can’t poop.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06170028-44A1-4C96-9012-86D1232807BD}"/>
              </a:ext>
            </a:extLst>
          </p:cNvPr>
          <p:cNvSpPr txBox="1">
            <a:spLocks/>
          </p:cNvSpPr>
          <p:nvPr/>
        </p:nvSpPr>
        <p:spPr>
          <a:xfrm>
            <a:off x="388930" y="4946047"/>
            <a:ext cx="3737504" cy="518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0066"/>
                </a:solidFill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LARGE</a:t>
            </a:r>
          </a:p>
          <a:p>
            <a:pPr marL="0" indent="0" algn="ctr">
              <a:buNone/>
            </a:pP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Largo (</a:t>
            </a:r>
            <a:r>
              <a:rPr lang="en-US" sz="2400" b="1" i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long</a:t>
            </a: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).</a:t>
            </a:r>
          </a:p>
          <a:p>
            <a:pPr marL="0" indent="0" algn="ctr">
              <a:buNone/>
            </a:pP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Very big.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B6F9C7F-AFE7-44C3-9F2C-49EAD051B845}"/>
              </a:ext>
            </a:extLst>
          </p:cNvPr>
          <p:cNvSpPr txBox="1">
            <a:spLocks/>
          </p:cNvSpPr>
          <p:nvPr/>
        </p:nvSpPr>
        <p:spPr>
          <a:xfrm>
            <a:off x="8126506" y="1266665"/>
            <a:ext cx="3737504" cy="518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0066"/>
                </a:solidFill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SENSIBLE</a:t>
            </a:r>
          </a:p>
          <a:p>
            <a:pPr marL="0" indent="0" algn="ctr">
              <a:buNone/>
            </a:pP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Sensible (</a:t>
            </a:r>
            <a:r>
              <a:rPr lang="en-US" sz="2400" b="1" i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sensitive</a:t>
            </a: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).</a:t>
            </a:r>
          </a:p>
          <a:p>
            <a:pPr marL="0" indent="0" algn="ctr">
              <a:buNone/>
            </a:pP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To do something with good judgement.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067B5E6-DE2C-40DE-8F87-BAAF05496C9A}"/>
              </a:ext>
            </a:extLst>
          </p:cNvPr>
          <p:cNvSpPr txBox="1">
            <a:spLocks/>
          </p:cNvSpPr>
          <p:nvPr/>
        </p:nvSpPr>
        <p:spPr>
          <a:xfrm>
            <a:off x="8126506" y="3797162"/>
            <a:ext cx="3737504" cy="518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COMPROMISE</a:t>
            </a:r>
          </a:p>
          <a:p>
            <a:pPr marL="0" indent="0" algn="ctr">
              <a:buNone/>
            </a:pPr>
            <a:r>
              <a:rPr lang="en-US" sz="2400" b="1" dirty="0" err="1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Compromiso</a:t>
            </a: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 (</a:t>
            </a:r>
            <a:r>
              <a:rPr lang="en-US" sz="2400" b="1" i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a commitment</a:t>
            </a: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).</a:t>
            </a:r>
          </a:p>
          <a:p>
            <a:pPr marL="0" indent="0" algn="ctr">
              <a:buNone/>
            </a:pPr>
            <a:r>
              <a:rPr lang="en-US" sz="2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When two people both change their ideas to settle an argument.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87117BC9-8729-4960-98F1-BF90F2E10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4" y="5658336"/>
            <a:ext cx="954742" cy="677665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9F59CCA8-EE1F-4DDF-8390-3EE637FF9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2" y="2944658"/>
            <a:ext cx="954742" cy="677665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555C8C2D-AAFD-4C1D-925B-305619698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16" y="2072385"/>
            <a:ext cx="954742" cy="677665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D4986C77-A030-49CF-9D72-DE328796E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53" y="4823695"/>
            <a:ext cx="954742" cy="677665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4A33E075-5371-41BB-9E4F-99BBE7466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54" y="2367439"/>
            <a:ext cx="1138434" cy="808047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7310CBD-2DD5-4BB4-A7A2-433C2FF2F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4" y="5060893"/>
            <a:ext cx="1138434" cy="808047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EBA7A109-F0AF-4A88-9E8B-C2E8D6041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23" y="1381511"/>
            <a:ext cx="1138434" cy="808047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FD1DD4A7-FA60-401F-A131-58675868A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24" y="3953630"/>
            <a:ext cx="1138434" cy="808047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6ED65412-6335-495A-B510-E5DA439D6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03" y="921647"/>
            <a:ext cx="1891600" cy="1342636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AC353C8D-ADBD-4035-9897-D1AAF9B56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1" y="3622323"/>
            <a:ext cx="2491926" cy="1768740"/>
          </a:xfrm>
          <a:prstGeom prst="rect">
            <a:avLst/>
          </a:prstGeom>
        </p:spPr>
      </p:pic>
      <p:pic>
        <p:nvPicPr>
          <p:cNvPr id="20" name="Imagen 19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5245651-5DF1-42A3-861C-634F1FA5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82" y="210879"/>
            <a:ext cx="1891601" cy="1342636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D1314C3C-3FA1-4FA1-8B1F-B7CB876BF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81" y="2724147"/>
            <a:ext cx="1958653" cy="13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0421FA-42E0-42BD-8ABB-0532FA53E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425526" y="2462920"/>
            <a:ext cx="9340948" cy="16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</a:rPr>
              <a:t>READING STRATEGIES TO BECOME A FLUENT READER</a:t>
            </a:r>
            <a:endParaRPr sz="3600" dirty="0">
              <a:solidFill>
                <a:srgbClr val="5700FE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810000" y="4389830"/>
            <a:ext cx="4572000" cy="6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UNIT 6 | CYCLE 2</a:t>
            </a:r>
            <a:endParaRPr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FD61D0-B98A-4E84-9FA2-5EAFFE8E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03656" y="3299923"/>
            <a:ext cx="9727275" cy="11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PARTIAL COGNATES</a:t>
            </a: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CAB30293-BAE6-4CB7-BF63-215B5D962A37}"/>
              </a:ext>
            </a:extLst>
          </p:cNvPr>
          <p:cNvSpPr txBox="1">
            <a:spLocks/>
          </p:cNvSpPr>
          <p:nvPr/>
        </p:nvSpPr>
        <p:spPr>
          <a:xfrm>
            <a:off x="2389750" y="4233608"/>
            <a:ext cx="9155086" cy="8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Words that have the same meaning in both languages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some, but not all context. 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E824A0F5-50FB-4C21-B307-A78DAB883394}"/>
              </a:ext>
            </a:extLst>
          </p:cNvPr>
          <p:cNvSpPr/>
          <p:nvPr/>
        </p:nvSpPr>
        <p:spPr>
          <a:xfrm>
            <a:off x="2300392" y="4866967"/>
            <a:ext cx="1509716" cy="1419912"/>
          </a:xfrm>
          <a:prstGeom prst="flowChartConnector">
            <a:avLst/>
          </a:prstGeom>
          <a:solidFill>
            <a:srgbClr val="5700F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Familiar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34E7854B-A786-4841-83F6-76B3927C3BB5}"/>
              </a:ext>
            </a:extLst>
          </p:cNvPr>
          <p:cNvSpPr/>
          <p:nvPr/>
        </p:nvSpPr>
        <p:spPr>
          <a:xfrm>
            <a:off x="4131428" y="5274031"/>
            <a:ext cx="1509716" cy="1419912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Familiar</a:t>
            </a:r>
          </a:p>
        </p:txBody>
      </p:sp>
    </p:spTree>
    <p:extLst>
      <p:ext uri="{BB962C8B-B14F-4D97-AF65-F5344CB8AC3E}">
        <p14:creationId xmlns:p14="http://schemas.microsoft.com/office/powerpoint/2010/main" val="7219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55C79DE-B282-4E03-88B9-BB25EF4EE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12" name="Google Shape;91;p4">
            <a:extLst>
              <a:ext uri="{FF2B5EF4-FFF2-40B4-BE49-F238E27FC236}">
                <a16:creationId xmlns:a16="http://schemas.microsoft.com/office/drawing/2014/main" id="{D4ACAA39-65D4-4FC6-8FA6-7CFB7FD31EFB}"/>
              </a:ext>
            </a:extLst>
          </p:cNvPr>
          <p:cNvSpPr txBox="1"/>
          <p:nvPr/>
        </p:nvSpPr>
        <p:spPr>
          <a:xfrm>
            <a:off x="1002835" y="732141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EXAMPLE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63284FFF-3689-4595-890A-1E9ECD92D3F2}"/>
              </a:ext>
            </a:extLst>
          </p:cNvPr>
          <p:cNvSpPr/>
          <p:nvPr/>
        </p:nvSpPr>
        <p:spPr>
          <a:xfrm>
            <a:off x="456763" y="1363999"/>
            <a:ext cx="1754578" cy="1580765"/>
          </a:xfrm>
          <a:prstGeom prst="flowChartConnector">
            <a:avLst/>
          </a:prstGeom>
          <a:solidFill>
            <a:srgbClr val="5700F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7D5F3F9-180B-4879-8CBD-4262EB227CE3}"/>
              </a:ext>
            </a:extLst>
          </p:cNvPr>
          <p:cNvSpPr/>
          <p:nvPr/>
        </p:nvSpPr>
        <p:spPr>
          <a:xfrm>
            <a:off x="2497635" y="1565989"/>
            <a:ext cx="750449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Associated with the people you are most likely to be closest: family.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4B510A0-2CF7-41A2-AA7D-F0A820015F90}"/>
              </a:ext>
            </a:extLst>
          </p:cNvPr>
          <p:cNvSpPr/>
          <p:nvPr/>
        </p:nvSpPr>
        <p:spPr>
          <a:xfrm>
            <a:off x="2497635" y="2195655"/>
            <a:ext cx="7504494" cy="441697"/>
          </a:xfrm>
          <a:prstGeom prst="rect">
            <a:avLst/>
          </a:prstGeom>
          <a:solidFill>
            <a:srgbClr val="5700F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Conocido (known) or (common).</a:t>
            </a:r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CB15975E-AC6C-44B4-8C20-1E2B295CDE70}"/>
              </a:ext>
            </a:extLst>
          </p:cNvPr>
          <p:cNvSpPr/>
          <p:nvPr/>
        </p:nvSpPr>
        <p:spPr>
          <a:xfrm>
            <a:off x="456763" y="3107204"/>
            <a:ext cx="1754578" cy="1580765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810B6A79-F155-44C2-84BC-58BF45436269}"/>
              </a:ext>
            </a:extLst>
          </p:cNvPr>
          <p:cNvSpPr/>
          <p:nvPr/>
        </p:nvSpPr>
        <p:spPr>
          <a:xfrm>
            <a:off x="456763" y="4840359"/>
            <a:ext cx="1754578" cy="1580765"/>
          </a:xfrm>
          <a:prstGeom prst="flowChartConnector">
            <a:avLst/>
          </a:prstGeom>
          <a:solidFill>
            <a:srgbClr val="3C68C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9A6912B-E945-49E7-BE67-36B7A3ACAB68}"/>
              </a:ext>
            </a:extLst>
          </p:cNvPr>
          <p:cNvSpPr/>
          <p:nvPr/>
        </p:nvSpPr>
        <p:spPr>
          <a:xfrm>
            <a:off x="2497635" y="3429000"/>
            <a:ext cx="7504494" cy="490092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 verb “to introduce”. It means so in the sense you are putting a law or policy into effect.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38B2B08-0D13-4164-9B49-61FE69D0017A}"/>
              </a:ext>
            </a:extLst>
          </p:cNvPr>
          <p:cNvSpPr/>
          <p:nvPr/>
        </p:nvSpPr>
        <p:spPr>
          <a:xfrm>
            <a:off x="2497635" y="4084319"/>
            <a:ext cx="7504494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“Presentar” when introducing people.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8A0D08-5C1E-458E-A36C-9A5269EE42E7}"/>
              </a:ext>
            </a:extLst>
          </p:cNvPr>
          <p:cNvSpPr txBox="1"/>
          <p:nvPr/>
        </p:nvSpPr>
        <p:spPr>
          <a:xfrm>
            <a:off x="592793" y="1738882"/>
            <a:ext cx="148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FAMILIAR 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FAMILIAR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2BB8F79-5008-4299-BFAD-6F70E569ED2C}"/>
              </a:ext>
            </a:extLst>
          </p:cNvPr>
          <p:cNvCxnSpPr>
            <a:stCxn id="13" idx="2"/>
            <a:endCxn id="13" idx="6"/>
          </p:cNvCxnSpPr>
          <p:nvPr/>
        </p:nvCxnSpPr>
        <p:spPr>
          <a:xfrm>
            <a:off x="456763" y="2154382"/>
            <a:ext cx="175457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E1A742-2F97-458C-941B-25065677C38E}"/>
              </a:ext>
            </a:extLst>
          </p:cNvPr>
          <p:cNvSpPr txBox="1"/>
          <p:nvPr/>
        </p:nvSpPr>
        <p:spPr>
          <a:xfrm>
            <a:off x="496980" y="3536884"/>
            <a:ext cx="163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INTRODUCIR 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INTRODUCE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C626632-5C0C-4AEB-A488-4B4EFD28410D}"/>
              </a:ext>
            </a:extLst>
          </p:cNvPr>
          <p:cNvCxnSpPr/>
          <p:nvPr/>
        </p:nvCxnSpPr>
        <p:spPr>
          <a:xfrm>
            <a:off x="456763" y="3919092"/>
            <a:ext cx="175457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88AC49B-34B9-453A-B58D-1CCF2A0974ED}"/>
              </a:ext>
            </a:extLst>
          </p:cNvPr>
          <p:cNvSpPr txBox="1"/>
          <p:nvPr/>
        </p:nvSpPr>
        <p:spPr>
          <a:xfrm>
            <a:off x="517526" y="5262585"/>
            <a:ext cx="1633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MISERIA 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MISERY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6FEA7F14-1DE5-4655-AAD8-5F45A59EB33E}"/>
              </a:ext>
            </a:extLst>
          </p:cNvPr>
          <p:cNvCxnSpPr/>
          <p:nvPr/>
        </p:nvCxnSpPr>
        <p:spPr>
          <a:xfrm>
            <a:off x="456763" y="5656146"/>
            <a:ext cx="175457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7170D5-0F33-4EB6-94D1-4137CE72D396}"/>
              </a:ext>
            </a:extLst>
          </p:cNvPr>
          <p:cNvSpPr/>
          <p:nvPr/>
        </p:nvSpPr>
        <p:spPr>
          <a:xfrm>
            <a:off x="2497635" y="5151654"/>
            <a:ext cx="7504494" cy="441697"/>
          </a:xfrm>
          <a:prstGeom prst="rect">
            <a:avLst/>
          </a:prstGeom>
          <a:solidFill>
            <a:srgbClr val="3C68C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refers to be in a miserable situation, not simply feeling miserable.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8FBEEDF-4E80-4954-A30D-24EE7FAE8E93}"/>
              </a:ext>
            </a:extLst>
          </p:cNvPr>
          <p:cNvSpPr/>
          <p:nvPr/>
        </p:nvSpPr>
        <p:spPr>
          <a:xfrm>
            <a:off x="2497635" y="5777292"/>
            <a:ext cx="7504494" cy="441697"/>
          </a:xfrm>
          <a:prstGeom prst="rect">
            <a:avLst/>
          </a:prstGeom>
          <a:solidFill>
            <a:srgbClr val="3C68C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Great unhappy (tristeza, pena).</a:t>
            </a:r>
          </a:p>
        </p:txBody>
      </p:sp>
    </p:spTree>
    <p:extLst>
      <p:ext uri="{BB962C8B-B14F-4D97-AF65-F5344CB8AC3E}">
        <p14:creationId xmlns:p14="http://schemas.microsoft.com/office/powerpoint/2010/main" val="20968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227095-E4A8-412F-AA2F-A028DE97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755088"/>
            <a:ext cx="10094843" cy="61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ACTIVITY</a:t>
            </a:r>
            <a:endParaRPr sz="1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FEF2090F-F924-4AA9-861D-57F23203E6C1}"/>
              </a:ext>
            </a:extLst>
          </p:cNvPr>
          <p:cNvSpPr txBox="1">
            <a:spLocks/>
          </p:cNvSpPr>
          <p:nvPr/>
        </p:nvSpPr>
        <p:spPr>
          <a:xfrm>
            <a:off x="919151" y="1366765"/>
            <a:ext cx="10262210" cy="49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Instruction: match each word with the two-corresponding meaning.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FB7CAA-D5D3-48AE-8A1B-FA30BDAEB332}"/>
              </a:ext>
            </a:extLst>
          </p:cNvPr>
          <p:cNvSpPr/>
          <p:nvPr/>
        </p:nvSpPr>
        <p:spPr>
          <a:xfrm>
            <a:off x="796487" y="2337876"/>
            <a:ext cx="1560191" cy="816167"/>
          </a:xfrm>
          <a:prstGeom prst="rect">
            <a:avLst/>
          </a:prstGeom>
          <a:solidFill>
            <a:srgbClr val="3C68C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Colegio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College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CDF22C-3DDE-45CA-AC8A-478A22E3F3EC}"/>
              </a:ext>
            </a:extLst>
          </p:cNvPr>
          <p:cNvSpPr/>
          <p:nvPr/>
        </p:nvSpPr>
        <p:spPr>
          <a:xfrm>
            <a:off x="4956808" y="4336813"/>
            <a:ext cx="5107750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refers to the school in general.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4A7945E-3579-4D17-AC96-35B2F80CACBB}"/>
              </a:ext>
            </a:extLst>
          </p:cNvPr>
          <p:cNvSpPr/>
          <p:nvPr/>
        </p:nvSpPr>
        <p:spPr>
          <a:xfrm>
            <a:off x="4956806" y="5899615"/>
            <a:ext cx="5188237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Institute of higher education.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C603C5-7190-4B6D-8C13-9A7BC12B8096}"/>
              </a:ext>
            </a:extLst>
          </p:cNvPr>
          <p:cNvSpPr/>
          <p:nvPr/>
        </p:nvSpPr>
        <p:spPr>
          <a:xfrm>
            <a:off x="796486" y="3676603"/>
            <a:ext cx="1560191" cy="816167"/>
          </a:xfrm>
          <a:prstGeom prst="rect">
            <a:avLst/>
          </a:prstGeom>
          <a:solidFill>
            <a:srgbClr val="3C68C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Relativo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Relative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46975-3E6C-4327-8A25-952A3525AC95}"/>
              </a:ext>
            </a:extLst>
          </p:cNvPr>
          <p:cNvSpPr/>
          <p:nvPr/>
        </p:nvSpPr>
        <p:spPr>
          <a:xfrm>
            <a:off x="4956807" y="5118214"/>
            <a:ext cx="5107750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means “related to”.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55B11F7-CABA-4CED-B62E-AE0844755D9D}"/>
              </a:ext>
            </a:extLst>
          </p:cNvPr>
          <p:cNvSpPr/>
          <p:nvPr/>
        </p:nvSpPr>
        <p:spPr>
          <a:xfrm>
            <a:off x="4956806" y="1941343"/>
            <a:ext cx="510775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can be used to refer to a family member.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1C4477C-E7F0-461F-811B-CA196E9E2210}"/>
              </a:ext>
            </a:extLst>
          </p:cNvPr>
          <p:cNvSpPr/>
          <p:nvPr/>
        </p:nvSpPr>
        <p:spPr>
          <a:xfrm>
            <a:off x="796485" y="5015330"/>
            <a:ext cx="1560191" cy="816167"/>
          </a:xfrm>
          <a:prstGeom prst="rect">
            <a:avLst/>
          </a:prstGeom>
          <a:solidFill>
            <a:srgbClr val="3C68C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Arena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Arena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AA49025-F7E5-409B-B3D0-87D480A4A5AE}"/>
              </a:ext>
            </a:extLst>
          </p:cNvPr>
          <p:cNvSpPr/>
          <p:nvPr/>
        </p:nvSpPr>
        <p:spPr>
          <a:xfrm>
            <a:off x="4956806" y="2745960"/>
            <a:ext cx="510775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Large, flat area surrounded by seats used for sports.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E13125-6785-4152-8266-0C69860EF879}"/>
              </a:ext>
            </a:extLst>
          </p:cNvPr>
          <p:cNvSpPr/>
          <p:nvPr/>
        </p:nvSpPr>
        <p:spPr>
          <a:xfrm>
            <a:off x="4956806" y="3545177"/>
            <a:ext cx="510775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Substance that consist of very </a:t>
            </a:r>
            <a:r>
              <a:rPr lang="en-US" sz="18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 grains 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rock.</a:t>
            </a:r>
          </a:p>
        </p:txBody>
      </p:sp>
    </p:spTree>
    <p:extLst>
      <p:ext uri="{BB962C8B-B14F-4D97-AF65-F5344CB8AC3E}">
        <p14:creationId xmlns:p14="http://schemas.microsoft.com/office/powerpoint/2010/main" val="8428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227095-E4A8-412F-AA2F-A028DE97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755088"/>
            <a:ext cx="10094843" cy="61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ACTIVITY</a:t>
            </a:r>
            <a:endParaRPr sz="1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FEF2090F-F924-4AA9-861D-57F23203E6C1}"/>
              </a:ext>
            </a:extLst>
          </p:cNvPr>
          <p:cNvSpPr txBox="1">
            <a:spLocks/>
          </p:cNvSpPr>
          <p:nvPr/>
        </p:nvSpPr>
        <p:spPr>
          <a:xfrm>
            <a:off x="919151" y="1366765"/>
            <a:ext cx="10262210" cy="49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Instruction: match each word with the two-corresponding meaning.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FB7CAA-D5D3-48AE-8A1B-FA30BDAEB332}"/>
              </a:ext>
            </a:extLst>
          </p:cNvPr>
          <p:cNvSpPr/>
          <p:nvPr/>
        </p:nvSpPr>
        <p:spPr>
          <a:xfrm>
            <a:off x="796487" y="2337876"/>
            <a:ext cx="1560191" cy="816167"/>
          </a:xfrm>
          <a:prstGeom prst="rect">
            <a:avLst/>
          </a:prstGeom>
          <a:solidFill>
            <a:srgbClr val="3C68C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Colegio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College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CDF22C-3DDE-45CA-AC8A-478A22E3F3EC}"/>
              </a:ext>
            </a:extLst>
          </p:cNvPr>
          <p:cNvSpPr/>
          <p:nvPr/>
        </p:nvSpPr>
        <p:spPr>
          <a:xfrm>
            <a:off x="4956808" y="4336813"/>
            <a:ext cx="5107750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refers to the school in general.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4A7945E-3579-4D17-AC96-35B2F80CACBB}"/>
              </a:ext>
            </a:extLst>
          </p:cNvPr>
          <p:cNvSpPr/>
          <p:nvPr/>
        </p:nvSpPr>
        <p:spPr>
          <a:xfrm>
            <a:off x="4956806" y="5899615"/>
            <a:ext cx="5188237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Institute of higher education.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C603C5-7190-4B6D-8C13-9A7BC12B8096}"/>
              </a:ext>
            </a:extLst>
          </p:cNvPr>
          <p:cNvSpPr/>
          <p:nvPr/>
        </p:nvSpPr>
        <p:spPr>
          <a:xfrm>
            <a:off x="796486" y="3676603"/>
            <a:ext cx="1560191" cy="816167"/>
          </a:xfrm>
          <a:prstGeom prst="rect">
            <a:avLst/>
          </a:prstGeom>
          <a:solidFill>
            <a:srgbClr val="3C68C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Relativo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Relative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46975-3E6C-4327-8A25-952A3525AC95}"/>
              </a:ext>
            </a:extLst>
          </p:cNvPr>
          <p:cNvSpPr/>
          <p:nvPr/>
        </p:nvSpPr>
        <p:spPr>
          <a:xfrm>
            <a:off x="4956807" y="5118214"/>
            <a:ext cx="5107750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means “related to”.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55B11F7-CABA-4CED-B62E-AE0844755D9D}"/>
              </a:ext>
            </a:extLst>
          </p:cNvPr>
          <p:cNvSpPr/>
          <p:nvPr/>
        </p:nvSpPr>
        <p:spPr>
          <a:xfrm>
            <a:off x="4956806" y="1941343"/>
            <a:ext cx="510775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can be used to refer to a family member.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1C4477C-E7F0-461F-811B-CA196E9E2210}"/>
              </a:ext>
            </a:extLst>
          </p:cNvPr>
          <p:cNvSpPr/>
          <p:nvPr/>
        </p:nvSpPr>
        <p:spPr>
          <a:xfrm>
            <a:off x="796485" y="5015330"/>
            <a:ext cx="1560191" cy="816167"/>
          </a:xfrm>
          <a:prstGeom prst="rect">
            <a:avLst/>
          </a:prstGeom>
          <a:solidFill>
            <a:srgbClr val="3C68C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Arena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Arena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AA49025-F7E5-409B-B3D0-87D480A4A5AE}"/>
              </a:ext>
            </a:extLst>
          </p:cNvPr>
          <p:cNvSpPr/>
          <p:nvPr/>
        </p:nvSpPr>
        <p:spPr>
          <a:xfrm>
            <a:off x="4956806" y="2745960"/>
            <a:ext cx="510775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Large, flat area surrounded by seats used for sports.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E13125-6785-4152-8266-0C69860EF879}"/>
              </a:ext>
            </a:extLst>
          </p:cNvPr>
          <p:cNvSpPr/>
          <p:nvPr/>
        </p:nvSpPr>
        <p:spPr>
          <a:xfrm>
            <a:off x="4956806" y="3545177"/>
            <a:ext cx="5107751" cy="441697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Substance that consist of very </a:t>
            </a:r>
            <a:r>
              <a:rPr lang="en-US" sz="18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 grains 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rock.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3F58E4B-2C42-425B-BBAE-03870757200D}"/>
              </a:ext>
            </a:extLst>
          </p:cNvPr>
          <p:cNvCxnSpPr>
            <a:endCxn id="9" idx="1"/>
          </p:cNvCxnSpPr>
          <p:nvPr/>
        </p:nvCxnSpPr>
        <p:spPr>
          <a:xfrm>
            <a:off x="2356676" y="2897945"/>
            <a:ext cx="2600130" cy="3222519"/>
          </a:xfrm>
          <a:prstGeom prst="straightConnector1">
            <a:avLst/>
          </a:prstGeom>
          <a:ln w="381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5A8C089F-32CC-482A-AC75-C73C8BE179B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56674" y="2677097"/>
            <a:ext cx="2600134" cy="1880565"/>
          </a:xfrm>
          <a:prstGeom prst="straightConnector1">
            <a:avLst/>
          </a:prstGeom>
          <a:ln w="381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D225946-EDFB-44F1-A99F-E127430F6B3E}"/>
              </a:ext>
            </a:extLst>
          </p:cNvPr>
          <p:cNvCxnSpPr>
            <a:cxnSpLocks/>
          </p:cNvCxnSpPr>
          <p:nvPr/>
        </p:nvCxnSpPr>
        <p:spPr>
          <a:xfrm flipV="1">
            <a:off x="2356674" y="2125603"/>
            <a:ext cx="2600132" cy="2052328"/>
          </a:xfrm>
          <a:prstGeom prst="straightConnector1">
            <a:avLst/>
          </a:prstGeom>
          <a:ln w="381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23CCDBB-EEAA-421F-AEE6-D755D60C615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350663" y="3970587"/>
            <a:ext cx="2606144" cy="1368476"/>
          </a:xfrm>
          <a:prstGeom prst="straightConnector1">
            <a:avLst/>
          </a:prstGeom>
          <a:ln w="381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588518A-DFD5-468A-83AB-517D4F12E424}"/>
              </a:ext>
            </a:extLst>
          </p:cNvPr>
          <p:cNvCxnSpPr>
            <a:cxnSpLocks/>
          </p:cNvCxnSpPr>
          <p:nvPr/>
        </p:nvCxnSpPr>
        <p:spPr>
          <a:xfrm flipV="1">
            <a:off x="2362689" y="2943592"/>
            <a:ext cx="2594117" cy="2332108"/>
          </a:xfrm>
          <a:prstGeom prst="straightConnector1">
            <a:avLst/>
          </a:prstGeom>
          <a:ln w="381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CDC201C-8C40-4DA6-922F-62C1DD9E6A45}"/>
              </a:ext>
            </a:extLst>
          </p:cNvPr>
          <p:cNvCxnSpPr>
            <a:cxnSpLocks/>
          </p:cNvCxnSpPr>
          <p:nvPr/>
        </p:nvCxnSpPr>
        <p:spPr>
          <a:xfrm flipV="1">
            <a:off x="2316433" y="3782309"/>
            <a:ext cx="2634360" cy="1822956"/>
          </a:xfrm>
          <a:prstGeom prst="straightConnector1">
            <a:avLst/>
          </a:prstGeom>
          <a:ln w="381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4" y="2571580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PRACTICE!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5" y="3807179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do the activity about true, false, and partial cognates.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39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2416835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TALK!</a:t>
            </a:r>
            <a:endParaRPr sz="8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5" y="3807179"/>
            <a:ext cx="10094843" cy="152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- Could machines/robots totally replace human beings in the future?</a:t>
            </a:r>
          </a:p>
          <a:p>
            <a:pPr marL="0" indent="0" algn="ctr">
              <a:buNone/>
            </a:pPr>
            <a:r>
              <a:rPr lang="en-US" sz="32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- What do you think about the future of the digital world?</a:t>
            </a:r>
            <a:r>
              <a:rPr lang="en-US" sz="3200" b="1" i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 Economy, environment, society, jobs, travel, religion, health, etc.  </a:t>
            </a:r>
            <a:endParaRPr lang="en-US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38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6" y="2117187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9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READING </a:t>
            </a:r>
            <a:endParaRPr sz="9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5" y="3690831"/>
            <a:ext cx="10094843" cy="106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the platform and do the reading activity about “WHAT IS THE FUTURE OF THE DIGITAL WORLD?”. </a:t>
            </a:r>
          </a:p>
        </p:txBody>
      </p:sp>
    </p:spTree>
    <p:extLst>
      <p:ext uri="{BB962C8B-B14F-4D97-AF65-F5344CB8AC3E}">
        <p14:creationId xmlns:p14="http://schemas.microsoft.com/office/powerpoint/2010/main" val="3357511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2014930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HOW STRONG IS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YOUR VOCABULARY?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5" y="3985651"/>
            <a:ext cx="10094843" cy="124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know a similar meaning?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know an opposite word? </a:t>
            </a:r>
          </a:p>
        </p:txBody>
      </p:sp>
    </p:spTree>
    <p:extLst>
      <p:ext uri="{BB962C8B-B14F-4D97-AF65-F5344CB8AC3E}">
        <p14:creationId xmlns:p14="http://schemas.microsoft.com/office/powerpoint/2010/main" val="3797063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58B297B-70CF-4BF6-9B44-CC5874D46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29AB5A97-C710-40BC-B59B-A05C90C341EF}"/>
              </a:ext>
            </a:extLst>
          </p:cNvPr>
          <p:cNvSpPr/>
          <p:nvPr/>
        </p:nvSpPr>
        <p:spPr>
          <a:xfrm>
            <a:off x="2445117" y="4708303"/>
            <a:ext cx="1754578" cy="1580765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ANGRY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040F5419-8734-4EDF-B317-D778A7AFDCB2}"/>
              </a:ext>
            </a:extLst>
          </p:cNvPr>
          <p:cNvSpPr/>
          <p:nvPr/>
        </p:nvSpPr>
        <p:spPr>
          <a:xfrm>
            <a:off x="2445117" y="1965731"/>
            <a:ext cx="1754578" cy="1580765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HOUSE</a:t>
            </a: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612191E1-54D8-42FC-902E-909A96B7FAA5}"/>
              </a:ext>
            </a:extLst>
          </p:cNvPr>
          <p:cNvSpPr/>
          <p:nvPr/>
        </p:nvSpPr>
        <p:spPr>
          <a:xfrm>
            <a:off x="386364" y="3404427"/>
            <a:ext cx="1754578" cy="1580765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GOOD</a:t>
            </a: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1397E75D-2CE1-4D93-BB09-B94E8CCEE5AF}"/>
              </a:ext>
            </a:extLst>
          </p:cNvPr>
          <p:cNvSpPr/>
          <p:nvPr/>
        </p:nvSpPr>
        <p:spPr>
          <a:xfrm>
            <a:off x="7527566" y="1965731"/>
            <a:ext cx="1754578" cy="1580765"/>
          </a:xfrm>
          <a:prstGeom prst="flowChartConnector">
            <a:avLst/>
          </a:prstGeom>
          <a:solidFill>
            <a:srgbClr val="5700F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SAD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5804A33A-EDE2-4012-B516-394436C2BDDD}"/>
              </a:ext>
            </a:extLst>
          </p:cNvPr>
          <p:cNvSpPr/>
          <p:nvPr/>
        </p:nvSpPr>
        <p:spPr>
          <a:xfrm>
            <a:off x="9516486" y="3404426"/>
            <a:ext cx="1754578" cy="1580765"/>
          </a:xfrm>
          <a:prstGeom prst="flowChartConnector">
            <a:avLst/>
          </a:prstGeom>
          <a:solidFill>
            <a:srgbClr val="5700F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SMART</a:t>
            </a: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D396ACEF-241D-47B8-8932-167C7BE9E131}"/>
              </a:ext>
            </a:extLst>
          </p:cNvPr>
          <p:cNvSpPr/>
          <p:nvPr/>
        </p:nvSpPr>
        <p:spPr>
          <a:xfrm>
            <a:off x="7527566" y="4708303"/>
            <a:ext cx="1754578" cy="1580765"/>
          </a:xfrm>
          <a:prstGeom prst="flowChartConnector">
            <a:avLst/>
          </a:prstGeom>
          <a:solidFill>
            <a:srgbClr val="5700F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WATCH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DAE961A-951B-4118-984D-B84AA2D39CD8}"/>
              </a:ext>
            </a:extLst>
          </p:cNvPr>
          <p:cNvSpPr/>
          <p:nvPr/>
        </p:nvSpPr>
        <p:spPr>
          <a:xfrm>
            <a:off x="2070113" y="1204650"/>
            <a:ext cx="2504587" cy="576301"/>
          </a:xfrm>
          <a:prstGeom prst="rect">
            <a:avLst/>
          </a:prstGeom>
          <a:solidFill>
            <a:srgbClr val="2F528F"/>
          </a:solidFill>
          <a:ln>
            <a:solidFill>
              <a:srgbClr val="2F528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SIMILAR MEANING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B6C67F-C7EC-4CDA-BB47-9F0460BB2FCA}"/>
              </a:ext>
            </a:extLst>
          </p:cNvPr>
          <p:cNvSpPr/>
          <p:nvPr/>
        </p:nvSpPr>
        <p:spPr>
          <a:xfrm>
            <a:off x="7152562" y="1204649"/>
            <a:ext cx="2504587" cy="576301"/>
          </a:xfrm>
          <a:prstGeom prst="rect">
            <a:avLst/>
          </a:prstGeom>
          <a:solidFill>
            <a:srgbClr val="2F528F"/>
          </a:solidFill>
          <a:ln>
            <a:solidFill>
              <a:srgbClr val="2F528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OPPOSITE MEANING</a:t>
            </a:r>
          </a:p>
        </p:txBody>
      </p:sp>
      <p:pic>
        <p:nvPicPr>
          <p:cNvPr id="16" name="object 5">
            <a:extLst>
              <a:ext uri="{FF2B5EF4-FFF2-40B4-BE49-F238E27FC236}">
                <a16:creationId xmlns:a16="http://schemas.microsoft.com/office/drawing/2014/main" id="{0B233B5B-264F-4C5A-A860-DA101C5B89F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2047" y="1965731"/>
            <a:ext cx="3067906" cy="40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9C7FC05-1D65-4936-9E37-6933EFAED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4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553823" y="3091374"/>
            <a:ext cx="9347446" cy="11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SYNONYMS AND ANTONYMS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55C7F1A-112C-4675-A838-88349FF12E1C}"/>
              </a:ext>
            </a:extLst>
          </p:cNvPr>
          <p:cNvSpPr txBox="1">
            <a:spLocks/>
          </p:cNvSpPr>
          <p:nvPr/>
        </p:nvSpPr>
        <p:spPr>
          <a:xfrm>
            <a:off x="2678737" y="5007640"/>
            <a:ext cx="9097618" cy="5188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SYNONYM | ANTONYM | RELATIONAL ANTONYM </a:t>
            </a:r>
          </a:p>
        </p:txBody>
      </p:sp>
    </p:spTree>
    <p:extLst>
      <p:ext uri="{BB962C8B-B14F-4D97-AF65-F5344CB8AC3E}">
        <p14:creationId xmlns:p14="http://schemas.microsoft.com/office/powerpoint/2010/main" val="357588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ADDC0E-0D10-45F8-9677-5C2F0B391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0" name="Google Shape;90;p4"/>
          <p:cNvSpPr txBox="1"/>
          <p:nvPr/>
        </p:nvSpPr>
        <p:spPr>
          <a:xfrm>
            <a:off x="2785207" y="3429000"/>
            <a:ext cx="9097500" cy="259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Cognates. </a:t>
            </a:r>
          </a:p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Synonyms and antonyms. </a:t>
            </a:r>
          </a:p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Sentence connectors.</a:t>
            </a:r>
          </a:p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endParaRPr lang="en-US" sz="32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3075780" y="2050656"/>
            <a:ext cx="8516353" cy="63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  <a:cs typeface="Calibri"/>
                <a:sym typeface="Calibri"/>
              </a:rPr>
              <a:t>IN THIS UNIT, YOU WILL LEARN ABOUT:  </a:t>
            </a:r>
            <a:endParaRPr lang="en-US" sz="1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227095-E4A8-412F-AA2F-A028DE97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7" y="1944858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WHAT ARE SYNONYMS? </a:t>
            </a:r>
            <a:endParaRPr sz="5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FEF2090F-F924-4AA9-861D-57F23203E6C1}"/>
              </a:ext>
            </a:extLst>
          </p:cNvPr>
          <p:cNvSpPr txBox="1">
            <a:spLocks/>
          </p:cNvSpPr>
          <p:nvPr/>
        </p:nvSpPr>
        <p:spPr>
          <a:xfrm>
            <a:off x="753879" y="2952642"/>
            <a:ext cx="10684240" cy="187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4800"/>
            </a:pP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Words that are </a:t>
            </a:r>
            <a:r>
              <a:rPr lang="en-US" sz="3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similar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or have a </a:t>
            </a:r>
            <a:r>
              <a:rPr lang="en-US" sz="3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related meaning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to another word. They can be lifesavers when you want to avoid repeating the same word over and over. </a:t>
            </a:r>
          </a:p>
        </p:txBody>
      </p:sp>
    </p:spTree>
    <p:extLst>
      <p:ext uri="{BB962C8B-B14F-4D97-AF65-F5344CB8AC3E}">
        <p14:creationId xmlns:p14="http://schemas.microsoft.com/office/powerpoint/2010/main" val="968451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03905E-F77C-4F7A-9321-7A0946726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3511"/>
            <a:ext cx="12283486" cy="6910385"/>
          </a:xfrm>
          <a:prstGeom prst="rect">
            <a:avLst/>
          </a:prstGeom>
        </p:spPr>
      </p:pic>
      <p:sp>
        <p:nvSpPr>
          <p:cNvPr id="10" name="Google Shape;91;p4">
            <a:extLst>
              <a:ext uri="{FF2B5EF4-FFF2-40B4-BE49-F238E27FC236}">
                <a16:creationId xmlns:a16="http://schemas.microsoft.com/office/drawing/2014/main" id="{56AE8392-5F88-4C16-B706-3894308D61AA}"/>
              </a:ext>
            </a:extLst>
          </p:cNvPr>
          <p:cNvSpPr txBox="1"/>
          <p:nvPr/>
        </p:nvSpPr>
        <p:spPr>
          <a:xfrm>
            <a:off x="1002835" y="525024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EXAMPLE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D1365862-A69F-4580-AF62-90712A9E13B8}"/>
              </a:ext>
            </a:extLst>
          </p:cNvPr>
          <p:cNvSpPr/>
          <p:nvPr/>
        </p:nvSpPr>
        <p:spPr>
          <a:xfrm>
            <a:off x="4168188" y="1750772"/>
            <a:ext cx="4100530" cy="4025792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6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KIND</a:t>
            </a:r>
            <a:endParaRPr lang="es-CO" sz="2800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O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46825C9C-ACBF-4782-8DCE-498A0EC27FD7}"/>
              </a:ext>
            </a:extLst>
          </p:cNvPr>
          <p:cNvSpPr/>
          <p:nvPr/>
        </p:nvSpPr>
        <p:spPr>
          <a:xfrm>
            <a:off x="125546" y="1294470"/>
            <a:ext cx="1754578" cy="1580765"/>
          </a:xfrm>
          <a:prstGeom prst="flowChartConnector">
            <a:avLst/>
          </a:prstGeom>
          <a:solidFill>
            <a:srgbClr val="007D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Nice 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5A54C6A4-6AEA-4858-91E2-BABB72FC1B95}"/>
              </a:ext>
            </a:extLst>
          </p:cNvPr>
          <p:cNvSpPr/>
          <p:nvPr/>
        </p:nvSpPr>
        <p:spPr>
          <a:xfrm>
            <a:off x="2383770" y="1564858"/>
            <a:ext cx="1754578" cy="1580765"/>
          </a:xfrm>
          <a:prstGeom prst="flowChartConnector">
            <a:avLst/>
          </a:prstGeom>
          <a:solidFill>
            <a:srgbClr val="D7D97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Friendly 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C0EBAC69-B89D-4019-A9D8-C218E5967DB9}"/>
              </a:ext>
            </a:extLst>
          </p:cNvPr>
          <p:cNvSpPr/>
          <p:nvPr/>
        </p:nvSpPr>
        <p:spPr>
          <a:xfrm>
            <a:off x="10290039" y="2973285"/>
            <a:ext cx="1754578" cy="1580765"/>
          </a:xfrm>
          <a:prstGeom prst="flowChartConnector">
            <a:avLst/>
          </a:prstGeom>
          <a:solidFill>
            <a:srgbClr val="0C377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Generous</a:t>
            </a:r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60EE7A70-C217-4D36-A255-3D41B5E1D067}"/>
              </a:ext>
            </a:extLst>
          </p:cNvPr>
          <p:cNvSpPr/>
          <p:nvPr/>
        </p:nvSpPr>
        <p:spPr>
          <a:xfrm>
            <a:off x="8802204" y="1531297"/>
            <a:ext cx="1754578" cy="1580765"/>
          </a:xfrm>
          <a:prstGeom prst="flowChartConnector">
            <a:avLst/>
          </a:prstGeom>
          <a:solidFill>
            <a:srgbClr val="FF0A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Amiable</a:t>
            </a:r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5A4F4661-754A-4503-A6C9-FE7F15299004}"/>
              </a:ext>
            </a:extLst>
          </p:cNvPr>
          <p:cNvSpPr/>
          <p:nvPr/>
        </p:nvSpPr>
        <p:spPr>
          <a:xfrm>
            <a:off x="475158" y="3682969"/>
            <a:ext cx="1754578" cy="1580765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Caring 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0FF4E6A1-C795-4FAE-AC42-ACF1023D60F2}"/>
              </a:ext>
            </a:extLst>
          </p:cNvPr>
          <p:cNvSpPr/>
          <p:nvPr/>
        </p:nvSpPr>
        <p:spPr>
          <a:xfrm>
            <a:off x="8268718" y="4473352"/>
            <a:ext cx="1754578" cy="1580765"/>
          </a:xfrm>
          <a:prstGeom prst="flowChartConnector">
            <a:avLst/>
          </a:prstGeom>
          <a:solidFill>
            <a:srgbClr val="FC97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Gentle</a:t>
            </a:r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A32428F4-D43E-4CC6-9110-B13FE76F9FFC}"/>
              </a:ext>
            </a:extLst>
          </p:cNvPr>
          <p:cNvSpPr/>
          <p:nvPr/>
        </p:nvSpPr>
        <p:spPr>
          <a:xfrm>
            <a:off x="2353930" y="4719891"/>
            <a:ext cx="1754578" cy="1580765"/>
          </a:xfrm>
          <a:prstGeom prst="flowChartConnector">
            <a:avLst/>
          </a:prstGeom>
          <a:solidFill>
            <a:srgbClr val="FFB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Sympathetic</a:t>
            </a:r>
          </a:p>
        </p:txBody>
      </p:sp>
    </p:spTree>
    <p:extLst>
      <p:ext uri="{BB962C8B-B14F-4D97-AF65-F5344CB8AC3E}">
        <p14:creationId xmlns:p14="http://schemas.microsoft.com/office/powerpoint/2010/main" val="39657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227095-E4A8-412F-AA2F-A028DE97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147051" y="2497871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WHAT ARE ANTONYMS? </a:t>
            </a:r>
            <a:endParaRPr sz="5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FEF2090F-F924-4AA9-861D-57F23203E6C1}"/>
              </a:ext>
            </a:extLst>
          </p:cNvPr>
          <p:cNvSpPr txBox="1">
            <a:spLocks/>
          </p:cNvSpPr>
          <p:nvPr/>
        </p:nvSpPr>
        <p:spPr>
          <a:xfrm>
            <a:off x="753878" y="3762974"/>
            <a:ext cx="10684240" cy="105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Words with </a:t>
            </a:r>
            <a:r>
              <a:rPr lang="en-US" sz="3600" b="1" dirty="0">
                <a:solidFill>
                  <a:srgbClr val="FF0000"/>
                </a:solidFill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opposite</a:t>
            </a:r>
            <a:r>
              <a:rPr lang="en-US" sz="36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 meaning. 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3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38721-C68F-4F9F-B268-BA4603F78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564691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EXAMPLE</a:t>
            </a:r>
            <a:endParaRPr lang="es-CO"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A9DFCB81-1254-427E-970C-AB1A992AA157}"/>
              </a:ext>
            </a:extLst>
          </p:cNvPr>
          <p:cNvSpPr/>
          <p:nvPr/>
        </p:nvSpPr>
        <p:spPr>
          <a:xfrm>
            <a:off x="640510" y="1570848"/>
            <a:ext cx="4100530" cy="4025792"/>
          </a:xfrm>
          <a:prstGeom prst="flowChartConnector">
            <a:avLst/>
          </a:prstGeom>
          <a:solidFill>
            <a:srgbClr val="FC97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CALM</a:t>
            </a:r>
            <a:endParaRPr lang="es-CO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O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7F21A44A-2D7E-4AD2-8146-C8469343F5BE}"/>
              </a:ext>
            </a:extLst>
          </p:cNvPr>
          <p:cNvSpPr/>
          <p:nvPr/>
        </p:nvSpPr>
        <p:spPr>
          <a:xfrm>
            <a:off x="7836181" y="1419693"/>
            <a:ext cx="1754578" cy="1580765"/>
          </a:xfrm>
          <a:prstGeom prst="flowChartConnector">
            <a:avLst/>
          </a:prstGeom>
          <a:solidFill>
            <a:srgbClr val="FFD8C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Fierce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9E49DF0D-4693-44C6-AE48-1542E097F44D}"/>
              </a:ext>
            </a:extLst>
          </p:cNvPr>
          <p:cNvSpPr/>
          <p:nvPr/>
        </p:nvSpPr>
        <p:spPr>
          <a:xfrm>
            <a:off x="5003812" y="1856848"/>
            <a:ext cx="1754578" cy="1580765"/>
          </a:xfrm>
          <a:prstGeom prst="flowChartConnector">
            <a:avLst/>
          </a:prstGeom>
          <a:solidFill>
            <a:srgbClr val="007D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Harsh  </a:t>
            </a: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D09C321D-185F-454B-B7BD-86BA70CC95AD}"/>
              </a:ext>
            </a:extLst>
          </p:cNvPr>
          <p:cNvSpPr/>
          <p:nvPr/>
        </p:nvSpPr>
        <p:spPr>
          <a:xfrm>
            <a:off x="9853531" y="1595892"/>
            <a:ext cx="1754578" cy="1580765"/>
          </a:xfrm>
          <a:prstGeom prst="flowChartConnector">
            <a:avLst/>
          </a:prstGeom>
          <a:solidFill>
            <a:srgbClr val="5700F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Furious </a:t>
            </a:r>
            <a:r>
              <a:rPr lang="es-C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5CFD196-75CA-4030-AE71-E29E4E0D56A5}"/>
              </a:ext>
            </a:extLst>
          </p:cNvPr>
          <p:cNvSpPr/>
          <p:nvPr/>
        </p:nvSpPr>
        <p:spPr>
          <a:xfrm>
            <a:off x="10022470" y="3834631"/>
            <a:ext cx="1754578" cy="1580765"/>
          </a:xfrm>
          <a:prstGeom prst="flowChartConnector">
            <a:avLst/>
          </a:prstGeom>
          <a:solidFill>
            <a:srgbClr val="EFFF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Choppy </a:t>
            </a: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AF67EAF9-7E99-46AC-BE33-88414DAB6D8F}"/>
              </a:ext>
            </a:extLst>
          </p:cNvPr>
          <p:cNvSpPr/>
          <p:nvPr/>
        </p:nvSpPr>
        <p:spPr>
          <a:xfrm>
            <a:off x="4965492" y="4374126"/>
            <a:ext cx="1754578" cy="1580765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Wild 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5F794202-4EAF-4070-84AC-45F0B6937834}"/>
              </a:ext>
            </a:extLst>
          </p:cNvPr>
          <p:cNvSpPr/>
          <p:nvPr/>
        </p:nvSpPr>
        <p:spPr>
          <a:xfrm>
            <a:off x="6580556" y="3044249"/>
            <a:ext cx="1754578" cy="1580765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Blustering 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98C175AE-FCE8-453F-9524-1872B772618F}"/>
              </a:ext>
            </a:extLst>
          </p:cNvPr>
          <p:cNvSpPr/>
          <p:nvPr/>
        </p:nvSpPr>
        <p:spPr>
          <a:xfrm>
            <a:off x="7917602" y="4543554"/>
            <a:ext cx="1754578" cy="1580765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Immoderate </a:t>
            </a:r>
          </a:p>
        </p:txBody>
      </p:sp>
    </p:spTree>
    <p:extLst>
      <p:ext uri="{BB962C8B-B14F-4D97-AF65-F5344CB8AC3E}">
        <p14:creationId xmlns:p14="http://schemas.microsoft.com/office/powerpoint/2010/main" val="17670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227095-E4A8-412F-AA2F-A028DE97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6" y="141865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WHAT IS RELATIONAL ANTONYM? </a:t>
            </a:r>
            <a:endParaRPr sz="5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FEF2090F-F924-4AA9-861D-57F23203E6C1}"/>
              </a:ext>
            </a:extLst>
          </p:cNvPr>
          <p:cNvSpPr txBox="1">
            <a:spLocks/>
          </p:cNvSpPr>
          <p:nvPr/>
        </p:nvSpPr>
        <p:spPr>
          <a:xfrm>
            <a:off x="753877" y="3429000"/>
            <a:ext cx="10684240" cy="105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Pairs of words that indicate a </a:t>
            </a:r>
            <a:r>
              <a:rPr lang="en-US" sz="3600" b="1" dirty="0">
                <a:solidFill>
                  <a:srgbClr val="FF0066"/>
                </a:solidFill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reciprocal</a:t>
            </a:r>
            <a:r>
              <a:rPr lang="en-US" sz="36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 social </a:t>
            </a:r>
            <a:r>
              <a:rPr lang="en-US" sz="3600" b="1" dirty="0">
                <a:solidFill>
                  <a:srgbClr val="FF0066"/>
                </a:solidFill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relationship</a:t>
            </a:r>
            <a:r>
              <a:rPr lang="en-US" sz="36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. 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63DE2F2F-B9C0-4700-BDC0-CA68874D67C1}"/>
              </a:ext>
            </a:extLst>
          </p:cNvPr>
          <p:cNvSpPr/>
          <p:nvPr/>
        </p:nvSpPr>
        <p:spPr>
          <a:xfrm>
            <a:off x="3895935" y="4648965"/>
            <a:ext cx="1754578" cy="1580765"/>
          </a:xfrm>
          <a:prstGeom prst="flowChartConnector">
            <a:avLst/>
          </a:prstGeom>
          <a:solidFill>
            <a:srgbClr val="EFFF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TEACHER 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6B15916F-8B15-4D95-9F41-E14773C6495D}"/>
              </a:ext>
            </a:extLst>
          </p:cNvPr>
          <p:cNvSpPr/>
          <p:nvPr/>
        </p:nvSpPr>
        <p:spPr>
          <a:xfrm>
            <a:off x="7000829" y="4648964"/>
            <a:ext cx="1754578" cy="1580765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</a:t>
            </a:r>
            <a:endParaRPr lang="es-CO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03905E-F77C-4F7A-9321-7A0946726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3511"/>
            <a:ext cx="12283486" cy="6910385"/>
          </a:xfrm>
          <a:prstGeom prst="rect">
            <a:avLst/>
          </a:prstGeom>
        </p:spPr>
      </p:pic>
      <p:sp>
        <p:nvSpPr>
          <p:cNvPr id="10" name="Google Shape;91;p4">
            <a:extLst>
              <a:ext uri="{FF2B5EF4-FFF2-40B4-BE49-F238E27FC236}">
                <a16:creationId xmlns:a16="http://schemas.microsoft.com/office/drawing/2014/main" id="{56AE8392-5F88-4C16-B706-3894308D61AA}"/>
              </a:ext>
            </a:extLst>
          </p:cNvPr>
          <p:cNvSpPr txBox="1"/>
          <p:nvPr/>
        </p:nvSpPr>
        <p:spPr>
          <a:xfrm>
            <a:off x="1048578" y="637566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EXAMPLE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0EE6CD-D53F-426C-8692-298518F3CC95}"/>
              </a:ext>
            </a:extLst>
          </p:cNvPr>
          <p:cNvSpPr/>
          <p:nvPr/>
        </p:nvSpPr>
        <p:spPr>
          <a:xfrm>
            <a:off x="3129447" y="1614480"/>
            <a:ext cx="2263754" cy="441697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Buy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B294797-1E16-4149-9ED5-739BFBEF151B}"/>
              </a:ext>
            </a:extLst>
          </p:cNvPr>
          <p:cNvSpPr/>
          <p:nvPr/>
        </p:nvSpPr>
        <p:spPr>
          <a:xfrm>
            <a:off x="6752582" y="1614478"/>
            <a:ext cx="2263754" cy="4416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Sell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5560E84-FCA1-4E5A-A6BF-45595BA832D2}"/>
              </a:ext>
            </a:extLst>
          </p:cNvPr>
          <p:cNvSpPr/>
          <p:nvPr/>
        </p:nvSpPr>
        <p:spPr>
          <a:xfrm>
            <a:off x="3129447" y="2226604"/>
            <a:ext cx="2263754" cy="441697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Push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BCA39EB-373C-4BA5-94C1-433A00F46477}"/>
              </a:ext>
            </a:extLst>
          </p:cNvPr>
          <p:cNvSpPr/>
          <p:nvPr/>
        </p:nvSpPr>
        <p:spPr>
          <a:xfrm>
            <a:off x="6752582" y="2226602"/>
            <a:ext cx="2263754" cy="4416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Pull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3A48CA7-092C-4E51-A441-7906AD191932}"/>
              </a:ext>
            </a:extLst>
          </p:cNvPr>
          <p:cNvSpPr/>
          <p:nvPr/>
        </p:nvSpPr>
        <p:spPr>
          <a:xfrm>
            <a:off x="3129447" y="2855045"/>
            <a:ext cx="2263754" cy="441697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Exit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FC3738E-B775-4C23-95A8-3EBFF9B61617}"/>
              </a:ext>
            </a:extLst>
          </p:cNvPr>
          <p:cNvSpPr/>
          <p:nvPr/>
        </p:nvSpPr>
        <p:spPr>
          <a:xfrm>
            <a:off x="6752582" y="2855043"/>
            <a:ext cx="2263754" cy="4416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Entrance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A5DE2F2-11F8-4A9D-A6C0-29B5178CCB78}"/>
              </a:ext>
            </a:extLst>
          </p:cNvPr>
          <p:cNvSpPr/>
          <p:nvPr/>
        </p:nvSpPr>
        <p:spPr>
          <a:xfrm>
            <a:off x="3129447" y="3457840"/>
            <a:ext cx="2263754" cy="441697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Doctor 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760BB00-CE9B-4DEB-AF86-FA6F359242FE}"/>
              </a:ext>
            </a:extLst>
          </p:cNvPr>
          <p:cNvSpPr/>
          <p:nvPr/>
        </p:nvSpPr>
        <p:spPr>
          <a:xfrm>
            <a:off x="6752582" y="3457838"/>
            <a:ext cx="2263754" cy="4416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 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3C1F789-062B-4138-9CD3-3B1A0AA0925E}"/>
              </a:ext>
            </a:extLst>
          </p:cNvPr>
          <p:cNvSpPr/>
          <p:nvPr/>
        </p:nvSpPr>
        <p:spPr>
          <a:xfrm>
            <a:off x="3129447" y="4086281"/>
            <a:ext cx="2263754" cy="441697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Predator 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AF9109F-ACE3-4441-8F68-B23A35975E92}"/>
              </a:ext>
            </a:extLst>
          </p:cNvPr>
          <p:cNvSpPr/>
          <p:nvPr/>
        </p:nvSpPr>
        <p:spPr>
          <a:xfrm>
            <a:off x="6752582" y="4086279"/>
            <a:ext cx="2263754" cy="4416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Prey</a:t>
            </a:r>
            <a:r>
              <a:rPr lang="es-CO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41659C0-0A5B-4037-A7CE-FD9FFA0D3E19}"/>
              </a:ext>
            </a:extLst>
          </p:cNvPr>
          <p:cNvSpPr/>
          <p:nvPr/>
        </p:nvSpPr>
        <p:spPr>
          <a:xfrm>
            <a:off x="3129447" y="4738308"/>
            <a:ext cx="2263754" cy="441697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 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85FAE5D-ADCB-4387-B9C9-34A78D292F39}"/>
              </a:ext>
            </a:extLst>
          </p:cNvPr>
          <p:cNvSpPr/>
          <p:nvPr/>
        </p:nvSpPr>
        <p:spPr>
          <a:xfrm>
            <a:off x="6752582" y="4738306"/>
            <a:ext cx="2263754" cy="4416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6B8A701-7F30-4D06-B529-0A0B0898D618}"/>
              </a:ext>
            </a:extLst>
          </p:cNvPr>
          <p:cNvSpPr/>
          <p:nvPr/>
        </p:nvSpPr>
        <p:spPr>
          <a:xfrm>
            <a:off x="3129447" y="5341103"/>
            <a:ext cx="2263754" cy="441697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Husband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500BC3A-F834-4C71-BDF4-415B0327811D}"/>
              </a:ext>
            </a:extLst>
          </p:cNvPr>
          <p:cNvSpPr/>
          <p:nvPr/>
        </p:nvSpPr>
        <p:spPr>
          <a:xfrm>
            <a:off x="6752582" y="5341101"/>
            <a:ext cx="2263754" cy="4416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Wife</a:t>
            </a:r>
            <a:r>
              <a:rPr lang="es-CO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D659DB5-55A3-4EA7-B170-21DC29597C75}"/>
              </a:ext>
            </a:extLst>
          </p:cNvPr>
          <p:cNvSpPr/>
          <p:nvPr/>
        </p:nvSpPr>
        <p:spPr>
          <a:xfrm>
            <a:off x="3129447" y="5969544"/>
            <a:ext cx="2263754" cy="441697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E950CD3-AE7E-4D38-9A01-F990A9E0136D}"/>
              </a:ext>
            </a:extLst>
          </p:cNvPr>
          <p:cNvSpPr/>
          <p:nvPr/>
        </p:nvSpPr>
        <p:spPr>
          <a:xfrm>
            <a:off x="6752582" y="5969542"/>
            <a:ext cx="2263754" cy="4416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 </a:t>
            </a:r>
          </a:p>
        </p:txBody>
      </p:sp>
    </p:spTree>
    <p:extLst>
      <p:ext uri="{BB962C8B-B14F-4D97-AF65-F5344CB8AC3E}">
        <p14:creationId xmlns:p14="http://schemas.microsoft.com/office/powerpoint/2010/main" val="431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6" y="2117187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9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TALK!</a:t>
            </a:r>
            <a:endParaRPr sz="9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5" y="3437613"/>
            <a:ext cx="10094843" cy="207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use a computer everyday?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What do you use a computer for mostly?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have any special brand? Why?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What was the first time you used a computer?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the advantages and disadvantages of using computers?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86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6" y="2117187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9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READING </a:t>
            </a:r>
            <a:endParaRPr sz="9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5" y="3690831"/>
            <a:ext cx="10094843" cy="106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the platform and do the reading activity about “COMPUTERS”. </a:t>
            </a:r>
          </a:p>
        </p:txBody>
      </p:sp>
    </p:spTree>
    <p:extLst>
      <p:ext uri="{BB962C8B-B14F-4D97-AF65-F5344CB8AC3E}">
        <p14:creationId xmlns:p14="http://schemas.microsoft.com/office/powerpoint/2010/main" val="3432846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E8C18C-786B-44EF-B2BC-848E9D1BA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17531" y="2509580"/>
            <a:ext cx="10094843" cy="101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SENTENCE CONNECTORS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EDE450E-A26F-41B7-A0BA-B8796E3BD8F5}"/>
              </a:ext>
            </a:extLst>
          </p:cNvPr>
          <p:cNvSpPr txBox="1">
            <a:spLocks/>
          </p:cNvSpPr>
          <p:nvPr/>
        </p:nvSpPr>
        <p:spPr>
          <a:xfrm>
            <a:off x="2117531" y="4773791"/>
            <a:ext cx="9097618" cy="518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Sentence connectors are used to link ideas from one sentence to the next and to give paragraphs coherence.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06C6817F-573E-4AC1-BF24-10977E62A0AD}"/>
              </a:ext>
            </a:extLst>
          </p:cNvPr>
          <p:cNvSpPr txBox="1">
            <a:spLocks/>
          </p:cNvSpPr>
          <p:nvPr/>
        </p:nvSpPr>
        <p:spPr>
          <a:xfrm>
            <a:off x="2117531" y="5771911"/>
            <a:ext cx="9097618" cy="518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are also called </a:t>
            </a:r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linking words</a:t>
            </a:r>
            <a:r>
              <a:rPr 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60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03905E-F77C-4F7A-9321-7A0946726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3511"/>
            <a:ext cx="12283486" cy="6910385"/>
          </a:xfrm>
          <a:prstGeom prst="rect">
            <a:avLst/>
          </a:prstGeom>
        </p:spPr>
      </p:pic>
      <p:sp>
        <p:nvSpPr>
          <p:cNvPr id="10" name="Google Shape;91;p4">
            <a:extLst>
              <a:ext uri="{FF2B5EF4-FFF2-40B4-BE49-F238E27FC236}">
                <a16:creationId xmlns:a16="http://schemas.microsoft.com/office/drawing/2014/main" id="{56AE8392-5F88-4C16-B706-3894308D61AA}"/>
              </a:ext>
            </a:extLst>
          </p:cNvPr>
          <p:cNvSpPr txBox="1"/>
          <p:nvPr/>
        </p:nvSpPr>
        <p:spPr>
          <a:xfrm>
            <a:off x="1002835" y="848581"/>
            <a:ext cx="10094843" cy="5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SENTENCE CONNECTORS</a:t>
            </a:r>
            <a:endParaRPr sz="1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4B5B3F5E-3981-45B7-A6E0-CFA51FF7AD24}"/>
              </a:ext>
            </a:extLst>
          </p:cNvPr>
          <p:cNvSpPr txBox="1">
            <a:spLocks/>
          </p:cNvSpPr>
          <p:nvPr/>
        </p:nvSpPr>
        <p:spPr>
          <a:xfrm>
            <a:off x="552904" y="5307753"/>
            <a:ext cx="10881108" cy="518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perform different functions.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are placed at the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beginning</a:t>
            </a: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a sentence  and </a:t>
            </a:r>
            <a:r>
              <a:rPr lang="en-US" sz="24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 middle of a sentence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279DB236-C785-4AE7-95FF-76EB42506AA8}"/>
              </a:ext>
            </a:extLst>
          </p:cNvPr>
          <p:cNvSpPr/>
          <p:nvPr/>
        </p:nvSpPr>
        <p:spPr>
          <a:xfrm>
            <a:off x="9501331" y="1991456"/>
            <a:ext cx="1754578" cy="1580765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Logical / sequential order </a:t>
            </a:r>
            <a:r>
              <a:rPr lang="es-C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ABA1AC6E-6B94-4086-9369-CD2467C834FF}"/>
              </a:ext>
            </a:extLst>
          </p:cNvPr>
          <p:cNvSpPr/>
          <p:nvPr/>
        </p:nvSpPr>
        <p:spPr>
          <a:xfrm>
            <a:off x="2485585" y="1991457"/>
            <a:ext cx="1754578" cy="1580765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Order of importance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240DCAB1-FECE-40A8-9C31-A250ADFD5EAD}"/>
              </a:ext>
            </a:extLst>
          </p:cNvPr>
          <p:cNvSpPr/>
          <p:nvPr/>
        </p:nvSpPr>
        <p:spPr>
          <a:xfrm>
            <a:off x="4239735" y="3200444"/>
            <a:ext cx="1754578" cy="1580765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Contrast 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FA3DB9B9-7194-4CF0-9C5F-2F845EF77D33}"/>
              </a:ext>
            </a:extLst>
          </p:cNvPr>
          <p:cNvSpPr/>
          <p:nvPr/>
        </p:nvSpPr>
        <p:spPr>
          <a:xfrm>
            <a:off x="7747608" y="3196935"/>
            <a:ext cx="1754578" cy="1580765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  </a:t>
            </a:r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16EC4278-692D-4C25-BF50-9EDEB1C97631}"/>
              </a:ext>
            </a:extLst>
          </p:cNvPr>
          <p:cNvSpPr/>
          <p:nvPr/>
        </p:nvSpPr>
        <p:spPr>
          <a:xfrm>
            <a:off x="731434" y="3196936"/>
            <a:ext cx="1754578" cy="1580765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Comparison   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94C420DE-A110-4CD7-BD4A-288A8EE487DA}"/>
              </a:ext>
            </a:extLst>
          </p:cNvPr>
          <p:cNvSpPr/>
          <p:nvPr/>
        </p:nvSpPr>
        <p:spPr>
          <a:xfrm>
            <a:off x="5993458" y="1991456"/>
            <a:ext cx="1754578" cy="1580765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Reason  </a:t>
            </a:r>
          </a:p>
        </p:txBody>
      </p:sp>
    </p:spTree>
    <p:extLst>
      <p:ext uri="{BB962C8B-B14F-4D97-AF65-F5344CB8AC3E}">
        <p14:creationId xmlns:p14="http://schemas.microsoft.com/office/powerpoint/2010/main" val="13187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EA7D29-A8DD-484C-A0F7-C4EE6E094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7" y="1265396"/>
            <a:ext cx="10094843" cy="167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OBSERVE THE FOLLOWING IMAGES AND ANSWER THE QUESTIONS:</a:t>
            </a:r>
            <a:endParaRPr lang="en-US"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07B31BD5-CD0C-42EE-8321-81B7BCE9E626}"/>
              </a:ext>
            </a:extLst>
          </p:cNvPr>
          <p:cNvSpPr txBox="1">
            <a:spLocks/>
          </p:cNvSpPr>
          <p:nvPr/>
        </p:nvSpPr>
        <p:spPr>
          <a:xfrm>
            <a:off x="866653" y="3740079"/>
            <a:ext cx="10458692" cy="167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What do you think about the message?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Is it correct or incorrect? Why?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Are there other ways to express the intended message? </a:t>
            </a:r>
          </a:p>
        </p:txBody>
      </p:sp>
    </p:spTree>
    <p:extLst>
      <p:ext uri="{BB962C8B-B14F-4D97-AF65-F5344CB8AC3E}">
        <p14:creationId xmlns:p14="http://schemas.microsoft.com/office/powerpoint/2010/main" val="81185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69E445-F73E-4644-9FB5-1950FDABF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6" y="1059597"/>
            <a:ext cx="10094843" cy="75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USEFUL SENTENCE CONECTORS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9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90D57BAD-5343-44C8-9628-D97A5BA0D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988414"/>
              </p:ext>
            </p:extLst>
          </p:nvPr>
        </p:nvGraphicFramePr>
        <p:xfrm>
          <a:off x="294066" y="1814733"/>
          <a:ext cx="11603865" cy="405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73">
                  <a:extLst>
                    <a:ext uri="{9D8B030D-6E8A-4147-A177-3AD203B41FA5}">
                      <a16:colId xmlns:a16="http://schemas.microsoft.com/office/drawing/2014/main" val="602967551"/>
                    </a:ext>
                  </a:extLst>
                </a:gridCol>
                <a:gridCol w="2320773">
                  <a:extLst>
                    <a:ext uri="{9D8B030D-6E8A-4147-A177-3AD203B41FA5}">
                      <a16:colId xmlns:a16="http://schemas.microsoft.com/office/drawing/2014/main" val="3545538518"/>
                    </a:ext>
                  </a:extLst>
                </a:gridCol>
                <a:gridCol w="2320773">
                  <a:extLst>
                    <a:ext uri="{9D8B030D-6E8A-4147-A177-3AD203B41FA5}">
                      <a16:colId xmlns:a16="http://schemas.microsoft.com/office/drawing/2014/main" val="3923990819"/>
                    </a:ext>
                  </a:extLst>
                </a:gridCol>
                <a:gridCol w="2320773">
                  <a:extLst>
                    <a:ext uri="{9D8B030D-6E8A-4147-A177-3AD203B41FA5}">
                      <a16:colId xmlns:a16="http://schemas.microsoft.com/office/drawing/2014/main" val="92914266"/>
                    </a:ext>
                  </a:extLst>
                </a:gridCol>
                <a:gridCol w="2320773">
                  <a:extLst>
                    <a:ext uri="{9D8B030D-6E8A-4147-A177-3AD203B41FA5}">
                      <a16:colId xmlns:a16="http://schemas.microsoft.com/office/drawing/2014/main" val="973796464"/>
                    </a:ext>
                  </a:extLst>
                </a:gridCol>
              </a:tblGrid>
              <a:tr h="55379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OPINION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SEQUENCE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ADDITION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EMPHASIS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CONTRAST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54314"/>
                  </a:ext>
                </a:extLst>
              </a:tr>
              <a:tr h="1496147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tx1"/>
                          </a:solidFill>
                        </a:rPr>
                        <a:t>I think </a:t>
                      </a:r>
                    </a:p>
                    <a:p>
                      <a:r>
                        <a:rPr lang="en-US" noProof="0">
                          <a:solidFill>
                            <a:schemeClr val="tx1"/>
                          </a:solidFill>
                        </a:rPr>
                        <a:t>I believe </a:t>
                      </a:r>
                    </a:p>
                    <a:p>
                      <a:r>
                        <a:rPr lang="en-US" noProof="0">
                          <a:solidFill>
                            <a:schemeClr val="tx1"/>
                          </a:solidFill>
                        </a:rPr>
                        <a:t>I feel </a:t>
                      </a:r>
                    </a:p>
                    <a:p>
                      <a:r>
                        <a:rPr lang="en-US" noProof="0">
                          <a:solidFill>
                            <a:schemeClr val="tx1"/>
                          </a:solidFill>
                        </a:rPr>
                        <a:t>In my opinión </a:t>
                      </a:r>
                    </a:p>
                    <a:p>
                      <a:r>
                        <a:rPr lang="en-US" noProof="0">
                          <a:solidFill>
                            <a:schemeClr val="tx1"/>
                          </a:solidFill>
                        </a:rPr>
                        <a:t>In my 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Firstly</a:t>
                      </a:r>
                    </a:p>
                    <a:p>
                      <a:r>
                        <a:rPr lang="en-US" noProof="0"/>
                        <a:t>Secondly </a:t>
                      </a:r>
                    </a:p>
                    <a:p>
                      <a:r>
                        <a:rPr lang="en-US" noProof="0"/>
                        <a:t>Then </a:t>
                      </a:r>
                    </a:p>
                    <a:p>
                      <a:r>
                        <a:rPr lang="en-US" noProof="0"/>
                        <a:t>Next </a:t>
                      </a:r>
                    </a:p>
                    <a:p>
                      <a:r>
                        <a:rPr lang="en-US" noProof="0"/>
                        <a:t>afterwards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And </a:t>
                      </a:r>
                    </a:p>
                    <a:p>
                      <a:r>
                        <a:rPr lang="en-US" noProof="0"/>
                        <a:t>Also </a:t>
                      </a:r>
                    </a:p>
                    <a:p>
                      <a:r>
                        <a:rPr lang="en-US" noProof="0"/>
                        <a:t>In addition </a:t>
                      </a:r>
                    </a:p>
                    <a:p>
                      <a:r>
                        <a:rPr lang="en-US" noProof="0"/>
                        <a:t>Further </a:t>
                      </a:r>
                    </a:p>
                    <a:p>
                      <a:r>
                        <a:rPr lang="en-US" noProof="0"/>
                        <a:t>Furthermore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Above all </a:t>
                      </a:r>
                    </a:p>
                    <a:p>
                      <a:r>
                        <a:rPr lang="en-US" noProof="0" dirty="0"/>
                        <a:t>Especially</a:t>
                      </a:r>
                    </a:p>
                    <a:p>
                      <a:r>
                        <a:rPr lang="en-US" noProof="0" dirty="0"/>
                        <a:t>More importantly</a:t>
                      </a:r>
                    </a:p>
                    <a:p>
                      <a:r>
                        <a:rPr lang="en-US" noProof="0" dirty="0"/>
                        <a:t>Indeed </a:t>
                      </a:r>
                    </a:p>
                    <a:p>
                      <a:r>
                        <a:rPr lang="en-US" noProof="0" dirty="0"/>
                        <a:t>Significantly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However</a:t>
                      </a:r>
                    </a:p>
                    <a:p>
                      <a:r>
                        <a:rPr lang="en-US" noProof="0" dirty="0"/>
                        <a:t>Nevertheless </a:t>
                      </a:r>
                    </a:p>
                    <a:p>
                      <a:r>
                        <a:rPr lang="en-US" noProof="0" dirty="0"/>
                        <a:t>Alternatively </a:t>
                      </a:r>
                    </a:p>
                    <a:p>
                      <a:r>
                        <a:rPr lang="en-US" noProof="0" dirty="0"/>
                        <a:t>Despite this </a:t>
                      </a:r>
                    </a:p>
                    <a:p>
                      <a:r>
                        <a:rPr lang="en-US" noProof="0" dirty="0"/>
                        <a:t>Whereas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3293"/>
                  </a:ext>
                </a:extLst>
              </a:tr>
              <a:tr h="551594"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CONCLUSION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COMPARISON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ILLUSTRATION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CAUSE &amp; EFFECT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PERSUASION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96767"/>
                  </a:ext>
                </a:extLst>
              </a:tr>
              <a:tr h="1453115">
                <a:tc>
                  <a:txBody>
                    <a:bodyPr/>
                    <a:lstStyle/>
                    <a:p>
                      <a:r>
                        <a:rPr lang="en-US" noProof="0" dirty="0"/>
                        <a:t>To conclude </a:t>
                      </a:r>
                    </a:p>
                    <a:p>
                      <a:r>
                        <a:rPr lang="en-US" noProof="0" dirty="0"/>
                        <a:t>In conclusion </a:t>
                      </a:r>
                    </a:p>
                    <a:p>
                      <a:r>
                        <a:rPr lang="en-US" noProof="0" dirty="0"/>
                        <a:t>Finally </a:t>
                      </a:r>
                    </a:p>
                    <a:p>
                      <a:r>
                        <a:rPr lang="en-US" noProof="0" dirty="0"/>
                        <a:t>To sum up</a:t>
                      </a:r>
                    </a:p>
                    <a:p>
                      <a:r>
                        <a:rPr lang="en-US" noProof="0" dirty="0"/>
                        <a:t>Overall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Equally </a:t>
                      </a:r>
                    </a:p>
                    <a:p>
                      <a:r>
                        <a:rPr lang="en-US" noProof="0" dirty="0"/>
                        <a:t>As with </a:t>
                      </a:r>
                    </a:p>
                    <a:p>
                      <a:r>
                        <a:rPr lang="en-US" noProof="0" dirty="0"/>
                        <a:t>Likewise </a:t>
                      </a:r>
                    </a:p>
                    <a:p>
                      <a:r>
                        <a:rPr lang="en-US" noProof="0" dirty="0"/>
                        <a:t>In the same way </a:t>
                      </a:r>
                    </a:p>
                    <a:p>
                      <a:r>
                        <a:rPr lang="en-US" noProof="0" dirty="0"/>
                        <a:t>Similarly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For example </a:t>
                      </a:r>
                    </a:p>
                    <a:p>
                      <a:r>
                        <a:rPr lang="en-US" noProof="0" dirty="0"/>
                        <a:t>Such as </a:t>
                      </a:r>
                    </a:p>
                    <a:p>
                      <a:r>
                        <a:rPr lang="en-US" noProof="0" dirty="0"/>
                        <a:t>For instance </a:t>
                      </a:r>
                    </a:p>
                    <a:p>
                      <a:r>
                        <a:rPr lang="en-US" noProof="0" dirty="0"/>
                        <a:t>In other words </a:t>
                      </a:r>
                    </a:p>
                    <a:p>
                      <a:r>
                        <a:rPr lang="en-US" noProof="0" dirty="0"/>
                        <a:t>To show that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Because </a:t>
                      </a:r>
                    </a:p>
                    <a:p>
                      <a:r>
                        <a:rPr lang="en-US" noProof="0" dirty="0"/>
                        <a:t>Since </a:t>
                      </a:r>
                    </a:p>
                    <a:p>
                      <a:r>
                        <a:rPr lang="en-US" noProof="0" dirty="0"/>
                        <a:t>For </a:t>
                      </a:r>
                    </a:p>
                    <a:p>
                      <a:r>
                        <a:rPr lang="en-US" noProof="0" dirty="0"/>
                        <a:t>So </a:t>
                      </a:r>
                    </a:p>
                    <a:p>
                      <a:r>
                        <a:rPr lang="en-US" noProof="0" dirty="0"/>
                        <a:t>Hence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Of course </a:t>
                      </a:r>
                    </a:p>
                    <a:p>
                      <a:r>
                        <a:rPr lang="en-US" noProof="0" dirty="0"/>
                        <a:t>Clearly </a:t>
                      </a:r>
                    </a:p>
                    <a:p>
                      <a:r>
                        <a:rPr lang="en-US" noProof="0" dirty="0"/>
                        <a:t>Evidently</a:t>
                      </a:r>
                    </a:p>
                    <a:p>
                      <a:r>
                        <a:rPr lang="en-US" noProof="0" dirty="0"/>
                        <a:t>Surely </a:t>
                      </a:r>
                    </a:p>
                    <a:p>
                      <a:r>
                        <a:rPr lang="en-US" noProof="0" dirty="0"/>
                        <a:t>Certainly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34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465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CAE302-FDAA-4DB8-9A42-BFC24C33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7" y="2346142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PRACTICE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D6454D64-CD36-449F-9C26-D8DBA5157174}"/>
              </a:ext>
            </a:extLst>
          </p:cNvPr>
          <p:cNvSpPr txBox="1">
            <a:spLocks/>
          </p:cNvSpPr>
          <p:nvPr/>
        </p:nvSpPr>
        <p:spPr>
          <a:xfrm>
            <a:off x="1048577" y="3654438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practice some sentence connectors in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Wordwall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40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CAE302-FDAA-4DB8-9A42-BFC24C33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556823" y="2346142"/>
            <a:ext cx="10986867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ANALYZE A TEXT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D6454D64-CD36-449F-9C26-D8DBA5157174}"/>
              </a:ext>
            </a:extLst>
          </p:cNvPr>
          <p:cNvSpPr txBox="1">
            <a:spLocks/>
          </p:cNvSpPr>
          <p:nvPr/>
        </p:nvSpPr>
        <p:spPr>
          <a:xfrm>
            <a:off x="1048577" y="3654438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Read the following text. Can you make some changes? what can you add?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42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E8A86406-FFB0-42D4-837F-CFB9A1F84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7" y="1191168"/>
            <a:ext cx="10094843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INSTRUCTION: READ THE FOLLOWING TEXT. CAN WE IMPROVE IT? HOW? </a:t>
            </a:r>
            <a:endParaRPr lang="en-US" sz="3600" b="1" dirty="0">
              <a:solidFill>
                <a:srgbClr val="5700F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2" descr="Text A (Transition Words)">
            <a:extLst>
              <a:ext uri="{FF2B5EF4-FFF2-40B4-BE49-F238E27FC236}">
                <a16:creationId xmlns:a16="http://schemas.microsoft.com/office/drawing/2014/main" id="{52C27DEB-CE9F-4E77-9E4B-71D2F118B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9" y="1933218"/>
            <a:ext cx="11230080" cy="377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228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E8A86406-FFB0-42D4-837F-CFB9A1F84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837695"/>
            <a:ext cx="10094843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IMPROVED TEXT</a:t>
            </a:r>
          </a:p>
        </p:txBody>
      </p:sp>
      <p:pic>
        <p:nvPicPr>
          <p:cNvPr id="8" name="Picture 2" descr="Text B (Transition Words)">
            <a:extLst>
              <a:ext uri="{FF2B5EF4-FFF2-40B4-BE49-F238E27FC236}">
                <a16:creationId xmlns:a16="http://schemas.microsoft.com/office/drawing/2014/main" id="{129A0EC7-F1C4-4719-95CC-DD73BFD5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7" y="1428734"/>
            <a:ext cx="10907180" cy="45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29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CAE302-FDAA-4DB8-9A42-BFC24C33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7" y="2346142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9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PLAY</a:t>
            </a:r>
            <a:endParaRPr sz="9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D6454D64-CD36-449F-9C26-D8DBA5157174}"/>
              </a:ext>
            </a:extLst>
          </p:cNvPr>
          <p:cNvSpPr txBox="1">
            <a:spLocks/>
          </p:cNvSpPr>
          <p:nvPr/>
        </p:nvSpPr>
        <p:spPr>
          <a:xfrm>
            <a:off x="1048577" y="3654438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Quizizz and practice some sentence connectors.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0E25D4-DBCA-4207-B78C-380F1740AE85}"/>
              </a:ext>
            </a:extLst>
          </p:cNvPr>
          <p:cNvSpPr txBox="1"/>
          <p:nvPr/>
        </p:nvSpPr>
        <p:spPr>
          <a:xfrm>
            <a:off x="1914356" y="4871334"/>
            <a:ext cx="8271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https://quizizz.com/admin/quiz/6255b2230e1522001d2e1bb2</a:t>
            </a:r>
            <a:endParaRPr lang="es-CO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2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72DB929-91CB-489B-8A8E-B053F53D3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22" y="1266092"/>
            <a:ext cx="3911176" cy="39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2E21E6C-B5C6-46FF-AAE8-50EDE86B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26" y="1266092"/>
            <a:ext cx="5665952" cy="38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5;p1">
            <a:extLst>
              <a:ext uri="{FF2B5EF4-FFF2-40B4-BE49-F238E27FC236}">
                <a16:creationId xmlns:a16="http://schemas.microsoft.com/office/drawing/2014/main" id="{6D82F7CD-CE00-40ED-B2C0-741324603107}"/>
              </a:ext>
            </a:extLst>
          </p:cNvPr>
          <p:cNvSpPr txBox="1">
            <a:spLocks/>
          </p:cNvSpPr>
          <p:nvPr/>
        </p:nvSpPr>
        <p:spPr>
          <a:xfrm>
            <a:off x="1099422" y="5591908"/>
            <a:ext cx="3911176" cy="73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Casualty: 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 person injured or killed in a serious accident or war. Victim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Google Shape;85;p1">
            <a:extLst>
              <a:ext uri="{FF2B5EF4-FFF2-40B4-BE49-F238E27FC236}">
                <a16:creationId xmlns:a16="http://schemas.microsoft.com/office/drawing/2014/main" id="{9F0D2774-50AC-43EB-87DC-29B7ECAC309C}"/>
              </a:ext>
            </a:extLst>
          </p:cNvPr>
          <p:cNvSpPr txBox="1">
            <a:spLocks/>
          </p:cNvSpPr>
          <p:nvPr/>
        </p:nvSpPr>
        <p:spPr>
          <a:xfrm>
            <a:off x="5426626" y="5604824"/>
            <a:ext cx="5665952" cy="83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Pie: 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type of food made with meat, vegetables, or fruit.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424B82-CD8F-43D8-B75D-44CB52F6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984616" y="3429000"/>
            <a:ext cx="10094843" cy="9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COGNATES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1F5989F5-AC48-4F2A-B180-6C58EC202E8D}"/>
              </a:ext>
            </a:extLst>
          </p:cNvPr>
          <p:cNvSpPr txBox="1">
            <a:spLocks/>
          </p:cNvSpPr>
          <p:nvPr/>
        </p:nvSpPr>
        <p:spPr>
          <a:xfrm>
            <a:off x="3150758" y="4427118"/>
            <a:ext cx="7762557" cy="70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TRUE | FALSE | PARTIAL</a:t>
            </a:r>
            <a:endParaRPr lang="en-US" sz="3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157340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WHAT ARE COGNATES?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9CA2D504-4BA3-4FFE-AB0C-F19C4706E6DE}"/>
              </a:ext>
            </a:extLst>
          </p:cNvPr>
          <p:cNvSpPr/>
          <p:nvPr/>
        </p:nvSpPr>
        <p:spPr>
          <a:xfrm>
            <a:off x="3989292" y="1987860"/>
            <a:ext cx="4100530" cy="4025792"/>
          </a:xfrm>
          <a:prstGeom prst="flowChartConnector">
            <a:avLst/>
          </a:prstGeom>
          <a:solidFill>
            <a:srgbClr val="6C63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sz="24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cognate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is a word that comes from the same origin as a word from a different language.</a:t>
            </a:r>
            <a:endParaRPr lang="es-CO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5200D741-3E99-4877-8D32-7818AAA0DF80}"/>
              </a:ext>
            </a:extLst>
          </p:cNvPr>
          <p:cNvSpPr/>
          <p:nvPr/>
        </p:nvSpPr>
        <p:spPr>
          <a:xfrm>
            <a:off x="1878749" y="2466895"/>
            <a:ext cx="1354527" cy="126271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Dentist</a:t>
            </a:r>
          </a:p>
        </p:txBody>
      </p: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D4326AF8-DED5-4ED2-9F94-6D2599F57449}"/>
              </a:ext>
            </a:extLst>
          </p:cNvPr>
          <p:cNvSpPr/>
          <p:nvPr/>
        </p:nvSpPr>
        <p:spPr>
          <a:xfrm>
            <a:off x="371314" y="1508061"/>
            <a:ext cx="1354527" cy="126271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Hockey</a:t>
            </a:r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0099F9AE-4E61-476A-BFC5-1AD6735A2FA1}"/>
              </a:ext>
            </a:extLst>
          </p:cNvPr>
          <p:cNvSpPr/>
          <p:nvPr/>
        </p:nvSpPr>
        <p:spPr>
          <a:xfrm>
            <a:off x="2360863" y="4903313"/>
            <a:ext cx="1354527" cy="1262713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Base</a:t>
            </a:r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BB0A8FBD-36A1-48F9-A009-61D39B16B8E1}"/>
              </a:ext>
            </a:extLst>
          </p:cNvPr>
          <p:cNvSpPr/>
          <p:nvPr/>
        </p:nvSpPr>
        <p:spPr>
          <a:xfrm>
            <a:off x="10205409" y="3098251"/>
            <a:ext cx="1354527" cy="1262713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Capital</a:t>
            </a:r>
          </a:p>
        </p:txBody>
      </p: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CA73F285-3D49-453F-AC59-E4636F7C0D36}"/>
              </a:ext>
            </a:extLst>
          </p:cNvPr>
          <p:cNvSpPr/>
          <p:nvPr/>
        </p:nvSpPr>
        <p:spPr>
          <a:xfrm>
            <a:off x="8850882" y="4739964"/>
            <a:ext cx="1354527" cy="126271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</a:t>
            </a:r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0631F4B2-9792-4F9A-904A-EC1270756E79}"/>
              </a:ext>
            </a:extLst>
          </p:cNvPr>
          <p:cNvSpPr/>
          <p:nvPr/>
        </p:nvSpPr>
        <p:spPr>
          <a:xfrm>
            <a:off x="8349358" y="2034757"/>
            <a:ext cx="1596514" cy="142977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Criminal</a:t>
            </a:r>
          </a:p>
        </p:txBody>
      </p: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0F338C5F-C2E1-4BC2-B03A-4FD9F2717484}"/>
              </a:ext>
            </a:extLst>
          </p:cNvPr>
          <p:cNvSpPr/>
          <p:nvPr/>
        </p:nvSpPr>
        <p:spPr>
          <a:xfrm>
            <a:off x="434006" y="4000756"/>
            <a:ext cx="1596514" cy="1429774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1508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103591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WHAT ARE COGNATES?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2DB8597-EE6A-40E3-8D8E-745FCB305B01}"/>
              </a:ext>
            </a:extLst>
          </p:cNvPr>
          <p:cNvSpPr/>
          <p:nvPr/>
        </p:nvSpPr>
        <p:spPr>
          <a:xfrm>
            <a:off x="615716" y="2451239"/>
            <a:ext cx="6024858" cy="2284700"/>
          </a:xfrm>
          <a:prstGeom prst="round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English and Spanish are closely related (both have Latin roots) some words in Spanish are similar in form and meaning to a Word in English. </a:t>
            </a:r>
            <a:endParaRPr lang="es-CO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B816CF7B-718B-4CCA-B822-80AD0632899A}"/>
              </a:ext>
            </a:extLst>
          </p:cNvPr>
          <p:cNvSpPr/>
          <p:nvPr/>
        </p:nvSpPr>
        <p:spPr>
          <a:xfrm>
            <a:off x="10481854" y="3963408"/>
            <a:ext cx="1354527" cy="126271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Family</a:t>
            </a:r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5C2169C9-71C7-4B2B-9F81-5D8CF4DBE0F5}"/>
              </a:ext>
            </a:extLst>
          </p:cNvPr>
          <p:cNvSpPr/>
          <p:nvPr/>
        </p:nvSpPr>
        <p:spPr>
          <a:xfrm>
            <a:off x="3450975" y="5173061"/>
            <a:ext cx="1354527" cy="1262713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Familia</a:t>
            </a:r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2FBD3E04-48DA-41D8-B9E6-A2AA0E9C5DCA}"/>
              </a:ext>
            </a:extLst>
          </p:cNvPr>
          <p:cNvSpPr/>
          <p:nvPr/>
        </p:nvSpPr>
        <p:spPr>
          <a:xfrm>
            <a:off x="7147643" y="1985078"/>
            <a:ext cx="2170684" cy="197833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International</a:t>
            </a:r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EB1B04F2-F7BF-4819-9158-F132F52B62B7}"/>
              </a:ext>
            </a:extLst>
          </p:cNvPr>
          <p:cNvSpPr/>
          <p:nvPr/>
        </p:nvSpPr>
        <p:spPr>
          <a:xfrm>
            <a:off x="10081803" y="1793651"/>
            <a:ext cx="1754578" cy="158076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Chocolate</a:t>
            </a:r>
          </a:p>
        </p:txBody>
      </p: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588D472D-1E4F-475E-A9C0-F41AB697FF97}"/>
              </a:ext>
            </a:extLst>
          </p:cNvPr>
          <p:cNvSpPr/>
          <p:nvPr/>
        </p:nvSpPr>
        <p:spPr>
          <a:xfrm>
            <a:off x="7989881" y="4165517"/>
            <a:ext cx="2335602" cy="2121208"/>
          </a:xfrm>
          <a:prstGeom prst="flowChartConnector">
            <a:avLst/>
          </a:prstGeom>
          <a:solidFill>
            <a:srgbClr val="5700F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Internacional</a:t>
            </a:r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6632B23F-FD79-4330-B311-22BDF47AAB26}"/>
              </a:ext>
            </a:extLst>
          </p:cNvPr>
          <p:cNvSpPr/>
          <p:nvPr/>
        </p:nvSpPr>
        <p:spPr>
          <a:xfrm>
            <a:off x="5551956" y="4855009"/>
            <a:ext cx="1754578" cy="1580765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Chocolate</a:t>
            </a:r>
          </a:p>
        </p:txBody>
      </p:sp>
    </p:spTree>
    <p:extLst>
      <p:ext uri="{BB962C8B-B14F-4D97-AF65-F5344CB8AC3E}">
        <p14:creationId xmlns:p14="http://schemas.microsoft.com/office/powerpoint/2010/main" val="27714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215529" y="11879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WHAT ARE COGNATES?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64E34CD2-D0ED-420F-8B9E-8051BF001024}"/>
              </a:ext>
            </a:extLst>
          </p:cNvPr>
          <p:cNvSpPr/>
          <p:nvPr/>
        </p:nvSpPr>
        <p:spPr>
          <a:xfrm>
            <a:off x="6884579" y="2096087"/>
            <a:ext cx="4100530" cy="4025792"/>
          </a:xfrm>
          <a:prstGeom prst="flowChartConnector">
            <a:avLst/>
          </a:prstGeom>
          <a:solidFill>
            <a:srgbClr val="6C63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Cognates between languages usually have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similarities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spelling, pronunciation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meaning.</a:t>
            </a:r>
            <a:endParaRPr lang="es-CO" sz="2800" b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O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949169-DD60-4A6A-8D61-EF117403BFB5}"/>
              </a:ext>
            </a:extLst>
          </p:cNvPr>
          <p:cNvSpPr/>
          <p:nvPr/>
        </p:nvSpPr>
        <p:spPr>
          <a:xfrm>
            <a:off x="1251895" y="2531444"/>
            <a:ext cx="2138288" cy="1087741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Confusion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BC5B6F3-F3F6-489F-8E7D-EB88C9BCDDD3}"/>
              </a:ext>
            </a:extLst>
          </p:cNvPr>
          <p:cNvSpPr/>
          <p:nvPr/>
        </p:nvSpPr>
        <p:spPr>
          <a:xfrm>
            <a:off x="3556653" y="2531444"/>
            <a:ext cx="2138288" cy="1087741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Confusión</a:t>
            </a:r>
            <a:endParaRPr lang="es-CO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CA2624A-B491-4D81-8751-628B9D1BFDF1}"/>
              </a:ext>
            </a:extLst>
          </p:cNvPr>
          <p:cNvSpPr/>
          <p:nvPr/>
        </p:nvSpPr>
        <p:spPr>
          <a:xfrm>
            <a:off x="1251895" y="3774367"/>
            <a:ext cx="2138288" cy="1087741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Drama</a:t>
            </a:r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763A659-D598-4FD5-9F1B-FA4C815E0E7C}"/>
              </a:ext>
            </a:extLst>
          </p:cNvPr>
          <p:cNvSpPr/>
          <p:nvPr/>
        </p:nvSpPr>
        <p:spPr>
          <a:xfrm>
            <a:off x="3556653" y="3774367"/>
            <a:ext cx="2138288" cy="1087741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Drama</a:t>
            </a:r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D051CE7-1B49-4C24-B62B-AABB9AC5B912}"/>
              </a:ext>
            </a:extLst>
          </p:cNvPr>
          <p:cNvSpPr/>
          <p:nvPr/>
        </p:nvSpPr>
        <p:spPr>
          <a:xfrm>
            <a:off x="1251895" y="5017290"/>
            <a:ext cx="2138288" cy="1087741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Explosion</a:t>
            </a: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8A6963B-EA07-409E-9F18-AF1C75CCBFD7}"/>
              </a:ext>
            </a:extLst>
          </p:cNvPr>
          <p:cNvSpPr/>
          <p:nvPr/>
        </p:nvSpPr>
        <p:spPr>
          <a:xfrm>
            <a:off x="3556653" y="5017290"/>
            <a:ext cx="2138288" cy="1087741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Explosión</a:t>
            </a:r>
            <a:endParaRPr lang="es-CO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1367</Words>
  <Application>Microsoft Office PowerPoint</Application>
  <PresentationFormat>Panorámica</PresentationFormat>
  <Paragraphs>353</Paragraphs>
  <Slides>45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0" baseType="lpstr">
      <vt:lpstr>Calibri</vt:lpstr>
      <vt:lpstr>Arial Black</vt:lpstr>
      <vt:lpstr>Arial</vt:lpstr>
      <vt:lpstr>Calibri Light</vt:lpstr>
      <vt:lpstr>Tema de Office</vt:lpstr>
      <vt:lpstr>Presentación de PowerPoint</vt:lpstr>
      <vt:lpstr>READING STRATEGIES TO BECOME A FLUENT READER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STRATEGIES </dc:title>
  <dc:creator>LUIS FERNANDO IBAÑEZ CARDENAS</dc:creator>
  <cp:lastModifiedBy>Luis Fernando  Ibáñez Cárdenas</cp:lastModifiedBy>
  <cp:revision>326</cp:revision>
  <dcterms:created xsi:type="dcterms:W3CDTF">2021-05-20T22:51:55Z</dcterms:created>
  <dcterms:modified xsi:type="dcterms:W3CDTF">2022-04-12T17:22:16Z</dcterms:modified>
</cp:coreProperties>
</file>